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62" r:id="rId5"/>
    <p:sldId id="280" r:id="rId6"/>
    <p:sldId id="281" r:id="rId7"/>
    <p:sldId id="263" r:id="rId8"/>
    <p:sldId id="260" r:id="rId9"/>
    <p:sldId id="282" r:id="rId10"/>
    <p:sldId id="261" r:id="rId11"/>
    <p:sldId id="285" r:id="rId12"/>
    <p:sldId id="275" r:id="rId13"/>
    <p:sldId id="286" r:id="rId14"/>
    <p:sldId id="274" r:id="rId15"/>
    <p:sldId id="270" r:id="rId16"/>
    <p:sldId id="287" r:id="rId17"/>
    <p:sldId id="288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2245" autoAdjust="0"/>
  </p:normalViewPr>
  <p:slideViewPr>
    <p:cSldViewPr snapToGrid="0">
      <p:cViewPr varScale="1">
        <p:scale>
          <a:sx n="118" d="100"/>
          <a:sy n="11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00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62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3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7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4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8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8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9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6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9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43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7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9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25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4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25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0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95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0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7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59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8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41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2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25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03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66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58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73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3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69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40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7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1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3101-6F0F-484B-BC78-F1836B039137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4C95-CA96-48C9-BA34-4B820B7D2E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3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7D3822-4F0D-B141-A152-206150C0818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2021/8/8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273BF8-6D70-B346-B81D-FF38936E9D7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経済学部の説明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35289" y="3872972"/>
            <a:ext cx="9144000" cy="2132718"/>
          </a:xfrm>
        </p:spPr>
        <p:txBody>
          <a:bodyPr>
            <a:noAutofit/>
          </a:bodyPr>
          <a:lstStyle/>
          <a:p>
            <a:endParaRPr lang="en-US" altLang="ja-JP" sz="3600" dirty="0"/>
          </a:p>
          <a:p>
            <a:r>
              <a:rPr lang="en-US" altLang="ja-JP" sz="3600" dirty="0"/>
              <a:t>2021</a:t>
            </a:r>
            <a:r>
              <a:rPr lang="ja-JP" altLang="en-US" sz="3600" dirty="0"/>
              <a:t>年</a:t>
            </a:r>
            <a:r>
              <a:rPr lang="en-US" altLang="ja-JP" sz="3600" dirty="0"/>
              <a:t>8</a:t>
            </a:r>
            <a:r>
              <a:rPr lang="ja-JP" altLang="en-US" sz="3600" dirty="0"/>
              <a:t>月</a:t>
            </a:r>
            <a:r>
              <a:rPr lang="en-US" altLang="ja-JP" sz="3600" dirty="0"/>
              <a:t>9</a:t>
            </a:r>
            <a:r>
              <a:rPr lang="ja-JP" altLang="en-US" sz="3600" dirty="0"/>
              <a:t>日</a:t>
            </a:r>
            <a:endParaRPr lang="en-US" altLang="ja-JP" sz="3600" dirty="0"/>
          </a:p>
          <a:p>
            <a:r>
              <a:rPr lang="ja-JP" altLang="en-US" sz="3600" dirty="0"/>
              <a:t>オープンキャンパス</a:t>
            </a:r>
          </a:p>
        </p:txBody>
      </p:sp>
    </p:spTree>
    <p:extLst>
      <p:ext uri="{BB962C8B-B14F-4D97-AF65-F5344CB8AC3E}">
        <p14:creationId xmlns:p14="http://schemas.microsoft.com/office/powerpoint/2010/main" val="42289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28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経営学のゼミ（例）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7659974" y="1469036"/>
            <a:ext cx="3922426" cy="1304144"/>
          </a:xfrm>
          <a:prstGeom prst="wedgeRoundRectCallout">
            <a:avLst>
              <a:gd name="adj1" fmla="val 11696"/>
              <a:gd name="adj2" fmla="val 76466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企画案を含んだ旅行商品が「旅鉄オブザイヤー</a:t>
            </a:r>
            <a:r>
              <a:rPr kumimoji="1" lang="en-US" altLang="ja-JP" sz="2400" dirty="0"/>
              <a:t>2020</a:t>
            </a:r>
            <a:r>
              <a:rPr kumimoji="1" lang="ja-JP" altLang="en-US" sz="2400" dirty="0"/>
              <a:t>」で</a:t>
            </a:r>
            <a:endParaRPr kumimoji="1" lang="en-US" altLang="ja-JP" sz="2400" dirty="0"/>
          </a:p>
          <a:p>
            <a:pPr algn="ctr"/>
            <a:r>
              <a:rPr kumimoji="1" lang="en-US" altLang="ja-JP" sz="2400" dirty="0"/>
              <a:t>DC</a:t>
            </a:r>
            <a:r>
              <a:rPr kumimoji="1" lang="ja-JP" altLang="en-US" sz="2400" dirty="0"/>
              <a:t>部門賞を受賞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09600" y="5652819"/>
            <a:ext cx="5371475" cy="956324"/>
          </a:xfrm>
          <a:prstGeom prst="wedgeRoundRectCallout">
            <a:avLst>
              <a:gd name="adj1" fmla="val -16336"/>
              <a:gd name="adj2" fmla="val -756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瀬戸内地域の旅行を企画・商品化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（写真：日本旅行本社で最終プレゼン）</a:t>
            </a:r>
            <a:endParaRPr kumimoji="1" lang="en-US" altLang="ja-JP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DFA68E-D8BA-4144-98F7-AA949B06B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9035"/>
            <a:ext cx="6330846" cy="3834739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B1F4BD66-1D56-4026-A3D7-D99355E6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9" y="3267857"/>
            <a:ext cx="4542019" cy="2731608"/>
          </a:xfrm>
        </p:spPr>
      </p:pic>
    </p:spTree>
    <p:extLst>
      <p:ext uri="{BB962C8B-B14F-4D97-AF65-F5344CB8AC3E}">
        <p14:creationId xmlns:p14="http://schemas.microsoft.com/office/powerpoint/2010/main" val="140972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1127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会計学のゼミ（例）</a:t>
            </a:r>
          </a:p>
        </p:txBody>
      </p:sp>
      <p:sp>
        <p:nvSpPr>
          <p:cNvPr id="4" name="角丸四角形吹き出し 3"/>
          <p:cNvSpPr/>
          <p:nvPr/>
        </p:nvSpPr>
        <p:spPr>
          <a:xfrm>
            <a:off x="906925" y="1469036"/>
            <a:ext cx="3659661" cy="4171749"/>
          </a:xfrm>
          <a:prstGeom prst="wedgeRoundRectCallout">
            <a:avLst>
              <a:gd name="adj1" fmla="val 61741"/>
              <a:gd name="adj2" fmla="val -2364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公認会計士試験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現役合格者数</a:t>
            </a:r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/>
              <a:t>2017</a:t>
            </a:r>
            <a:r>
              <a:rPr kumimoji="1" lang="ja-JP" altLang="en-US" sz="2800" dirty="0"/>
              <a:t>年　</a:t>
            </a:r>
            <a:r>
              <a:rPr lang="en-US" altLang="ja-JP" sz="2800" dirty="0"/>
              <a:t>3</a:t>
            </a:r>
            <a:r>
              <a:rPr lang="ja-JP" altLang="en-US" sz="2800" dirty="0"/>
              <a:t>名</a:t>
            </a:r>
            <a:endParaRPr kumimoji="1" lang="en-US" altLang="ja-JP" sz="2800" dirty="0"/>
          </a:p>
          <a:p>
            <a:pPr algn="ctr"/>
            <a:r>
              <a:rPr lang="en-US" altLang="ja-JP" sz="2800" dirty="0"/>
              <a:t>2018</a:t>
            </a:r>
            <a:r>
              <a:rPr lang="ja-JP" altLang="en-US" sz="2800" dirty="0"/>
              <a:t>年　</a:t>
            </a:r>
            <a:r>
              <a:rPr lang="en-US" altLang="ja-JP" sz="2800" dirty="0"/>
              <a:t>1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pPr algn="ctr"/>
            <a:r>
              <a:rPr kumimoji="1" lang="en-US" altLang="ja-JP" sz="2800" dirty="0"/>
              <a:t>2019</a:t>
            </a:r>
            <a:r>
              <a:rPr kumimoji="1" lang="ja-JP" altLang="en-US" sz="2800" dirty="0"/>
              <a:t>年　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名</a:t>
            </a:r>
            <a:endParaRPr kumimoji="1" lang="en-US" altLang="ja-JP" sz="2800" dirty="0"/>
          </a:p>
          <a:p>
            <a:pPr algn="ctr"/>
            <a:r>
              <a:rPr lang="en-US" altLang="ja-JP" sz="2800" dirty="0"/>
              <a:t>2020</a:t>
            </a:r>
            <a:r>
              <a:rPr lang="ja-JP" altLang="en-US" sz="2800" dirty="0"/>
              <a:t>年　</a:t>
            </a:r>
            <a:r>
              <a:rPr lang="en-US" altLang="ja-JP" sz="2800" dirty="0"/>
              <a:t>1</a:t>
            </a:r>
            <a:r>
              <a:rPr lang="ja-JP" altLang="en-US" sz="2800" dirty="0"/>
              <a:t>名</a:t>
            </a:r>
            <a:endParaRPr lang="en-US" altLang="ja-JP" sz="2800" dirty="0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CAB8A2FE-41F4-4C1C-AE6B-B48B6BBD5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　</a:t>
            </a:r>
          </a:p>
        </p:txBody>
      </p:sp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178D8620-AC51-41EE-B70C-522C39A48B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56585" y="1484027"/>
            <a:ext cx="2428407" cy="3627620"/>
          </a:xfrm>
          <a:prstGeom prst="rect">
            <a:avLst/>
          </a:prstGeom>
        </p:spPr>
      </p:pic>
      <p:sp>
        <p:nvSpPr>
          <p:cNvPr id="16" name="角丸四角形吹き出し 3">
            <a:extLst>
              <a:ext uri="{FF2B5EF4-FFF2-40B4-BE49-F238E27FC236}">
                <a16:creationId xmlns:a16="http://schemas.microsoft.com/office/drawing/2014/main" id="{5298E522-79C2-4540-A22C-A362DCD0D611}"/>
              </a:ext>
            </a:extLst>
          </p:cNvPr>
          <p:cNvSpPr/>
          <p:nvPr/>
        </p:nvSpPr>
        <p:spPr>
          <a:xfrm>
            <a:off x="8420924" y="2683240"/>
            <a:ext cx="3360445" cy="3335768"/>
          </a:xfrm>
          <a:prstGeom prst="wedgeRoundRectCallout">
            <a:avLst>
              <a:gd name="adj1" fmla="val 49301"/>
              <a:gd name="adj2" fmla="val -211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米国公認会計士</a:t>
            </a:r>
            <a:endParaRPr lang="en-US" altLang="ja-JP" sz="2800" dirty="0"/>
          </a:p>
          <a:p>
            <a:pPr algn="ctr"/>
            <a:r>
              <a:rPr lang="ja-JP" altLang="en-US" sz="2800" dirty="0"/>
              <a:t>試験現役合格者数</a:t>
            </a:r>
            <a:endParaRPr lang="en-US" altLang="ja-JP" sz="2800" dirty="0"/>
          </a:p>
          <a:p>
            <a:pPr algn="ctr"/>
            <a:endParaRPr lang="en-US" altLang="ja-JP" sz="2800" dirty="0"/>
          </a:p>
          <a:p>
            <a:pPr algn="ctr"/>
            <a:r>
              <a:rPr lang="en-US" altLang="ja-JP" sz="2800" dirty="0"/>
              <a:t>2021</a:t>
            </a:r>
            <a:r>
              <a:rPr lang="ja-JP" altLang="en-US" sz="2800" dirty="0"/>
              <a:t>年　</a:t>
            </a:r>
            <a:r>
              <a:rPr lang="en-US" altLang="ja-JP" sz="2800" dirty="0"/>
              <a:t>1</a:t>
            </a:r>
            <a:r>
              <a:rPr lang="ja-JP" altLang="en-US" sz="2800" dirty="0"/>
              <a:t>名</a:t>
            </a:r>
            <a:endParaRPr lang="en-US" altLang="ja-JP" sz="2800" dirty="0"/>
          </a:p>
          <a:p>
            <a:pPr algn="ctr"/>
            <a:r>
              <a:rPr lang="ja-JP" altLang="en-US" sz="2000" dirty="0"/>
              <a:t>（グローバルディスカバリープログラム学生）</a:t>
            </a:r>
            <a:endParaRPr lang="en-US" altLang="ja-JP" sz="2000" dirty="0"/>
          </a:p>
        </p:txBody>
      </p:sp>
      <p:sp>
        <p:nvSpPr>
          <p:cNvPr id="17" name="フローチャート: 処理 16">
            <a:extLst>
              <a:ext uri="{FF2B5EF4-FFF2-40B4-BE49-F238E27FC236}">
                <a16:creationId xmlns:a16="http://schemas.microsoft.com/office/drawing/2014/main" id="{6BF4637E-BDEB-4856-AEFE-37CD6D755D2B}"/>
              </a:ext>
            </a:extLst>
          </p:cNvPr>
          <p:cNvSpPr/>
          <p:nvPr/>
        </p:nvSpPr>
        <p:spPr>
          <a:xfrm>
            <a:off x="5126898" y="5285334"/>
            <a:ext cx="2333888" cy="517161"/>
          </a:xfrm>
          <a:prstGeom prst="flowChartProcess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（学部</a:t>
            </a:r>
            <a:r>
              <a:rPr kumimoji="1" lang="en-US" altLang="ja-JP" dirty="0"/>
              <a:t>HP</a:t>
            </a:r>
            <a:r>
              <a:rPr lang="ja-JP" altLang="en-US" dirty="0"/>
              <a:t>「学生の声」）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4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海外短期留学プログラム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763911" y="1600201"/>
            <a:ext cx="6818489" cy="4525963"/>
          </a:xfrm>
        </p:spPr>
        <p:txBody>
          <a:bodyPr>
            <a:noAutofit/>
          </a:bodyPr>
          <a:lstStyle/>
          <a:p>
            <a:r>
              <a:rPr lang="ja-JP" altLang="en-US" dirty="0"/>
              <a:t>日中韓「隣人</a:t>
            </a:r>
            <a:r>
              <a:rPr kumimoji="1" lang="ja-JP" altLang="en-US" dirty="0"/>
              <a:t>を知ろう」プログラム　　</a:t>
            </a:r>
            <a:endParaRPr lang="en-US" altLang="ja-JP" dirty="0"/>
          </a:p>
          <a:p>
            <a:r>
              <a:rPr lang="ja-JP" altLang="en-US" dirty="0"/>
              <a:t>韓国（江原大学校）への交換留学</a:t>
            </a:r>
            <a:endParaRPr lang="en-US" altLang="ja-JP" dirty="0"/>
          </a:p>
          <a:p>
            <a:r>
              <a:rPr kumimoji="1" lang="ja-JP" altLang="en-US" dirty="0"/>
              <a:t>海外特別演習制度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</a:t>
            </a:r>
            <a:r>
              <a:rPr lang="en-US" altLang="ja-JP" dirty="0"/>
              <a:t>		</a:t>
            </a:r>
            <a:r>
              <a:rPr lang="ja-JP" altLang="en-US" dirty="0"/>
              <a:t>シンガポール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</a:t>
            </a:r>
            <a:r>
              <a:rPr kumimoji="1" lang="en-US" altLang="ja-JP" dirty="0"/>
              <a:t>		</a:t>
            </a:r>
            <a:r>
              <a:rPr lang="ja-JP" altLang="en-US" dirty="0"/>
              <a:t>フランス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/>
              <a:t>台湾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台湾</a:t>
            </a:r>
            <a:r>
              <a:rPr lang="ja-JP" altLang="en-US" dirty="0"/>
              <a:t>　　　　</a:t>
            </a:r>
            <a:r>
              <a:rPr kumimoji="1" lang="en-US" altLang="ja-JP" dirty="0"/>
              <a:t>	</a:t>
            </a:r>
            <a:r>
              <a:rPr kumimoji="1" lang="ja-JP" altLang="en-US" dirty="0"/>
              <a:t>ブルネイ　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他</a:t>
            </a:r>
            <a:r>
              <a:rPr lang="ja-JP" altLang="en-US" dirty="0"/>
              <a:t>　　　 　ミャンマー　他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</a:t>
            </a:r>
            <a:endParaRPr lang="en-US" altLang="ja-JP" sz="2400" dirty="0"/>
          </a:p>
        </p:txBody>
      </p:sp>
      <p:pic>
        <p:nvPicPr>
          <p:cNvPr id="13" name="コンテンツ プレースホルダー 12" descr="画面の領域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4184"/>
            <a:ext cx="3928533" cy="2943823"/>
          </a:xfr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70" y="4188007"/>
            <a:ext cx="3928532" cy="2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28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オンラインで交流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854438" y="1305757"/>
            <a:ext cx="10972800" cy="1304144"/>
          </a:xfrm>
          <a:prstGeom prst="wedgeRoundRectCallout">
            <a:avLst>
              <a:gd name="adj1" fmla="val 11958"/>
              <a:gd name="adj2" fmla="val 48880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経済学部とスタンフォード大学</a:t>
            </a:r>
            <a:r>
              <a:rPr kumimoji="1" lang="en-US" altLang="ja-JP" sz="2800" dirty="0"/>
              <a:t>MBA</a:t>
            </a:r>
            <a:r>
              <a:rPr kumimoji="1" lang="ja-JP" altLang="en-US" sz="2800" dirty="0"/>
              <a:t>学生・卒業生とのオンライン交流会（</a:t>
            </a:r>
            <a:r>
              <a:rPr kumimoji="1" lang="en-US" altLang="ja-JP" sz="2800" dirty="0"/>
              <a:t>2020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9</a:t>
            </a:r>
            <a:r>
              <a:rPr kumimoji="1" lang="ja-JP" altLang="en-US" sz="2800" dirty="0"/>
              <a:t>月）</a:t>
            </a:r>
          </a:p>
        </p:txBody>
      </p:sp>
      <p:pic>
        <p:nvPicPr>
          <p:cNvPr id="8" name="コンテンツ プレースホルダー 6">
            <a:extLst>
              <a:ext uri="{FF2B5EF4-FFF2-40B4-BE49-F238E27FC236}">
                <a16:creationId xmlns:a16="http://schemas.microsoft.com/office/drawing/2014/main" id="{D1135BAF-DC6B-428D-9FFC-8FCABB97B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07" y="2758190"/>
            <a:ext cx="5896131" cy="3720645"/>
          </a:xfrm>
          <a:prstGeom prst="rect">
            <a:avLst/>
          </a:prstGeom>
        </p:spPr>
      </p:pic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2B775C31-B339-472D-935E-1DE639BC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0" y="2758190"/>
            <a:ext cx="5361481" cy="3765211"/>
          </a:xfrm>
        </p:spPr>
      </p:pic>
    </p:spTree>
    <p:extLst>
      <p:ext uri="{BB962C8B-B14F-4D97-AF65-F5344CB8AC3E}">
        <p14:creationId xmlns:p14="http://schemas.microsoft.com/office/powerpoint/2010/main" val="14400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29667"/>
            <a:ext cx="10972800" cy="8828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卒業の日（</a:t>
            </a:r>
            <a:r>
              <a:rPr kumimoji="1" lang="en-US" altLang="ja-JP" sz="3600" dirty="0"/>
              <a:t>2021</a:t>
            </a:r>
            <a:r>
              <a:rPr kumimoji="1" lang="ja-JP" altLang="en-US" sz="3600" dirty="0"/>
              <a:t>年</a:t>
            </a:r>
            <a:r>
              <a:rPr kumimoji="1" lang="en-US" altLang="ja-JP" sz="3600" dirty="0"/>
              <a:t>3</a:t>
            </a:r>
            <a:r>
              <a:rPr kumimoji="1" lang="ja-JP" altLang="en-US" sz="3600" dirty="0"/>
              <a:t>月</a:t>
            </a:r>
            <a:r>
              <a:rPr kumimoji="1" lang="en-US" altLang="ja-JP" sz="3600" dirty="0"/>
              <a:t>25</a:t>
            </a:r>
            <a:r>
              <a:rPr kumimoji="1" lang="ja-JP" altLang="en-US" sz="3600" dirty="0"/>
              <a:t>日）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116470" y="4951614"/>
            <a:ext cx="4212235" cy="682386"/>
          </a:xfrm>
          <a:prstGeom prst="wedgeRoundRectCallout">
            <a:avLst>
              <a:gd name="adj1" fmla="val -32916"/>
              <a:gd name="adj2" fmla="val -502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学生懸賞論文（経済学会）</a:t>
            </a:r>
            <a:endParaRPr kumimoji="1" lang="en-US" altLang="ja-JP" sz="2800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2982E50-818B-4AA9-AFBC-FD4F69D6D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1" y="1484501"/>
            <a:ext cx="4879934" cy="3217332"/>
          </a:xfr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84005FD-6723-4821-B212-94636EE4C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3" y="2839118"/>
            <a:ext cx="4611977" cy="3441762"/>
          </a:xfrm>
          <a:prstGeom prst="rect">
            <a:avLst/>
          </a:prstGeom>
        </p:spPr>
      </p:pic>
      <p:sp>
        <p:nvSpPr>
          <p:cNvPr id="15" name="角丸四角形吹き出し 9">
            <a:extLst>
              <a:ext uri="{FF2B5EF4-FFF2-40B4-BE49-F238E27FC236}">
                <a16:creationId xmlns:a16="http://schemas.microsoft.com/office/drawing/2014/main" id="{F83C5A03-7B64-4749-BC7A-387A7B6112E1}"/>
              </a:ext>
            </a:extLst>
          </p:cNvPr>
          <p:cNvSpPr/>
          <p:nvPr/>
        </p:nvSpPr>
        <p:spPr>
          <a:xfrm>
            <a:off x="6290871" y="1541092"/>
            <a:ext cx="5291529" cy="1047792"/>
          </a:xfrm>
          <a:prstGeom prst="wedgeRoundRectCallout">
            <a:avLst>
              <a:gd name="adj1" fmla="val -5071"/>
              <a:gd name="adj2" fmla="val 4828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卒業証書授与式（経済学部）の後ゼミで写真撮影</a:t>
            </a:r>
            <a:endParaRPr kumimoji="1" lang="en-US" altLang="ja-JP" sz="28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004786-205A-44E3-9914-7731F4049A60}"/>
              </a:ext>
            </a:extLst>
          </p:cNvPr>
          <p:cNvSpPr/>
          <p:nvPr/>
        </p:nvSpPr>
        <p:spPr>
          <a:xfrm>
            <a:off x="609600" y="5883782"/>
            <a:ext cx="5681271" cy="4888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注）写真撮影の時だけマスクを外しました</a:t>
            </a:r>
          </a:p>
        </p:txBody>
      </p:sp>
    </p:spTree>
    <p:extLst>
      <p:ext uri="{BB962C8B-B14F-4D97-AF65-F5344CB8AC3E}">
        <p14:creationId xmlns:p14="http://schemas.microsoft.com/office/powerpoint/2010/main" val="90601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6CD3A-2218-487C-BF0A-1D3618D4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95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沿革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0872C2-CFDA-4B2D-97B7-3934B3DB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02" y="1394085"/>
            <a:ext cx="10515600" cy="5098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＜経済学部の成り立ち＞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en-US" altLang="ja-JP" dirty="0"/>
              <a:t>1949</a:t>
            </a:r>
            <a:r>
              <a:rPr kumimoji="1" lang="ja-JP" altLang="en-US" dirty="0"/>
              <a:t>　岡山大学創立（法文学部としてスタート）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1965</a:t>
            </a:r>
            <a:r>
              <a:rPr kumimoji="1" lang="ja-JP" altLang="en-US" dirty="0"/>
              <a:t>　法文学部に経済学科設置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en-US" altLang="ja-JP" dirty="0"/>
              <a:t>1980</a:t>
            </a:r>
            <a:r>
              <a:rPr kumimoji="1" lang="ja-JP" altLang="en-US" dirty="0"/>
              <a:t>　法文学部　→　文学部・法学部・</a:t>
            </a:r>
            <a:r>
              <a:rPr kumimoji="1" lang="ja-JP" altLang="en-US" u="sng" dirty="0"/>
              <a:t>経済学部・第二部</a:t>
            </a:r>
            <a:endParaRPr kumimoji="1" lang="en-US" altLang="ja-JP" u="sng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2004</a:t>
            </a:r>
            <a:r>
              <a:rPr lang="ja-JP" altLang="en-US" dirty="0"/>
              <a:t>　第二部　→　夜間主コース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☞　</a:t>
            </a:r>
            <a:r>
              <a:rPr kumimoji="1" lang="ja-JP" altLang="en-US" u="sng" dirty="0">
                <a:solidFill>
                  <a:srgbClr val="FF0000"/>
                </a:solidFill>
              </a:rPr>
              <a:t>経済学部（昼間コース・夜間主コース）</a:t>
            </a:r>
            <a:endParaRPr kumimoji="1" lang="en-US" altLang="ja-JP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3931E2-2B19-44E4-9B4F-055029C3A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78" y="3943479"/>
            <a:ext cx="1939977" cy="2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0FDF8-9F89-4A5C-B967-7822F36A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/>
              <a:t>昼間コースと夜間主コース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2E9FBD-5273-4962-99E7-473118C0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97"/>
            <a:ext cx="10515600" cy="4963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昼間コース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　　　 </a:t>
            </a:r>
            <a:r>
              <a:rPr kumimoji="1" lang="ja-JP" altLang="en-US" u="sng" dirty="0">
                <a:latin typeface="+mn-ea"/>
              </a:rPr>
              <a:t>５０</a:t>
            </a:r>
            <a:r>
              <a:rPr lang="ja-JP" altLang="en-US" u="sng" dirty="0">
                <a:latin typeface="+mn-ea"/>
              </a:rPr>
              <a:t>分授業　４学期制</a:t>
            </a:r>
            <a:endParaRPr lang="en-US" altLang="ja-JP" u="sng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　　　　　　　　１限　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８：４０</a:t>
            </a:r>
            <a:r>
              <a:rPr lang="ja-JP" altLang="en-US" dirty="0">
                <a:latin typeface="+mn-ea"/>
              </a:rPr>
              <a:t>～９：３０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　　　　　　　　・・・　　　　　　　　　　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　　　　　　　　８限　１６：３０～</a:t>
            </a:r>
            <a:r>
              <a:rPr lang="ja-JP" altLang="en-US" u="sng" dirty="0">
                <a:solidFill>
                  <a:srgbClr val="FF0000"/>
                </a:solidFill>
                <a:latin typeface="+mn-ea"/>
              </a:rPr>
              <a:t>１７：２０</a:t>
            </a:r>
            <a:endParaRPr lang="en-US" altLang="ja-JP" u="sng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en-US" altLang="ja-JP" dirty="0">
                <a:latin typeface="+mn-ea"/>
              </a:rPr>
              <a:t>【</a:t>
            </a:r>
            <a:r>
              <a:rPr kumimoji="1" lang="ja-JP" altLang="en-US" dirty="0">
                <a:latin typeface="+mn-ea"/>
              </a:rPr>
              <a:t>夜間主コース</a:t>
            </a:r>
            <a:r>
              <a:rPr kumimoji="1" lang="en-US" altLang="ja-JP" dirty="0">
                <a:latin typeface="+mn-ea"/>
              </a:rPr>
              <a:t>】</a:t>
            </a:r>
            <a:r>
              <a:rPr kumimoji="1" lang="ja-JP" altLang="en-US" dirty="0">
                <a:latin typeface="+mn-ea"/>
              </a:rPr>
              <a:t>　 </a:t>
            </a:r>
            <a:r>
              <a:rPr lang="ja-JP" altLang="en-US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９０</a:t>
            </a:r>
            <a:r>
              <a:rPr lang="ja-JP" altLang="en-US" u="sng" dirty="0">
                <a:latin typeface="+mn-ea"/>
              </a:rPr>
              <a:t>分授業　２学期制</a:t>
            </a:r>
            <a:endParaRPr lang="en-US" altLang="ja-JP" u="sng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n-ea"/>
              </a:rPr>
              <a:t>　　　　　　　　</a:t>
            </a:r>
            <a:r>
              <a:rPr lang="ja-JP" altLang="en-US" dirty="0">
                <a:latin typeface="+mn-ea"/>
              </a:rPr>
              <a:t>　　　　　</a:t>
            </a:r>
            <a:r>
              <a:rPr kumimoji="1" lang="ja-JP" altLang="en-US" dirty="0">
                <a:latin typeface="+mn-ea"/>
              </a:rPr>
              <a:t>９限　</a:t>
            </a:r>
            <a:r>
              <a:rPr kumimoji="1" lang="ja-JP" altLang="en-US" u="sng" dirty="0">
                <a:solidFill>
                  <a:srgbClr val="0070C0"/>
                </a:solidFill>
                <a:latin typeface="+mn-ea"/>
              </a:rPr>
              <a:t>１８：００</a:t>
            </a:r>
            <a:r>
              <a:rPr kumimoji="1" lang="ja-JP" altLang="en-US" dirty="0">
                <a:latin typeface="+mn-ea"/>
              </a:rPr>
              <a:t>～１９：３０</a:t>
            </a: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　　　　　　　　　　　　１０限　１９：４０～</a:t>
            </a:r>
            <a:r>
              <a:rPr lang="ja-JP" altLang="en-US" u="sng" dirty="0">
                <a:solidFill>
                  <a:srgbClr val="0070C0"/>
                </a:solidFill>
                <a:latin typeface="+mn-ea"/>
              </a:rPr>
              <a:t>２１：１０</a:t>
            </a:r>
            <a:endParaRPr lang="en-US" altLang="ja-JP" u="sng" dirty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70C0"/>
                </a:solidFill>
              </a:rPr>
              <a:t>　　</a:t>
            </a:r>
            <a:r>
              <a:rPr lang="ja-JP" altLang="en-US" dirty="0">
                <a:solidFill>
                  <a:srgbClr val="0070C0"/>
                </a:solidFill>
              </a:rPr>
              <a:t> 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4014A2AF-CE0E-4E40-B749-FFE8F72F9B8D}"/>
              </a:ext>
            </a:extLst>
          </p:cNvPr>
          <p:cNvSpPr/>
          <p:nvPr/>
        </p:nvSpPr>
        <p:spPr>
          <a:xfrm>
            <a:off x="7674964" y="4107305"/>
            <a:ext cx="3282846" cy="1813810"/>
          </a:xfrm>
          <a:prstGeom prst="wedgeEllipseCallout">
            <a:avLst>
              <a:gd name="adj1" fmla="val -47249"/>
              <a:gd name="adj2" fmla="val -94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4</a:t>
            </a:r>
            <a:r>
              <a:rPr kumimoji="1" lang="ja-JP" altLang="en-US" sz="2000" dirty="0"/>
              <a:t>年間で卒業可能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（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年間で卒業する長期履修制度も有）</a:t>
            </a:r>
          </a:p>
        </p:txBody>
      </p:sp>
    </p:spTree>
    <p:extLst>
      <p:ext uri="{BB962C8B-B14F-4D97-AF65-F5344CB8AC3E}">
        <p14:creationId xmlns:p14="http://schemas.microsoft.com/office/powerpoint/2010/main" val="95199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8964" y="457201"/>
            <a:ext cx="6166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3600" dirty="0">
                <a:solidFill>
                  <a:prstClr val="black"/>
                </a:solidFill>
              </a:rPr>
              <a:t>経済学部アドミッションポリシー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9193" y="1315156"/>
            <a:ext cx="9797230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1.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経済</a:t>
            </a:r>
            <a:r>
              <a:rPr lang="ja-JP" altLang="en-US" sz="2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問題・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社会</a:t>
            </a:r>
            <a:r>
              <a:rPr lang="ja-JP" altLang="en-US" sz="2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問題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に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関心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がある人</a:t>
            </a:r>
            <a:endParaRPr lang="en-US" altLang="ja-JP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marL="342900" indent="-342900" defTabSz="457200"/>
            <a:endParaRPr lang="ja-JP" altLang="en-US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2.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論理的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に考えること，もしくは数学を用いた分析が好きな人</a:t>
            </a:r>
          </a:p>
          <a:p>
            <a:pPr marL="342900" indent="-342900" defTabSz="457200">
              <a:buFont typeface="+mj-lt"/>
              <a:buAutoNum type="arabicPeriod"/>
            </a:pPr>
            <a:endParaRPr lang="ja-JP" altLang="en-US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3.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発言や行動が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積極的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で，民間企業，官公庁，NGOやNPO等の</a:t>
            </a:r>
            <a:endParaRPr lang="en-US" altLang="ja-JP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　組織の中でリーダー的な役割を果たしたいと望む人</a:t>
            </a:r>
          </a:p>
          <a:p>
            <a:pPr marL="342900" indent="-342900" defTabSz="457200">
              <a:buFont typeface="+mj-lt"/>
              <a:buAutoNum type="arabicPeriod"/>
            </a:pPr>
            <a:endParaRPr lang="ja-JP" altLang="en-US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4.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英語をはじめとした外国語を駆使して，国際的な舞台で活動したい</a:t>
            </a:r>
            <a:endParaRPr lang="en-US" altLang="ja-JP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   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と希望する人</a:t>
            </a:r>
          </a:p>
          <a:p>
            <a:pPr marL="342900" indent="-342900" defTabSz="457200">
              <a:buFont typeface="+mj-lt"/>
              <a:buAutoNum type="arabicPeriod"/>
            </a:pPr>
            <a:endParaRPr lang="ja-JP" altLang="en-US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en-US" altLang="ja-JP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5.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弱者にたいする思いやりと社会における公正を大切にして，人々の</a:t>
            </a:r>
            <a:endParaRPr lang="en-US" altLang="ja-JP" sz="2400" dirty="0">
              <a:solidFill>
                <a:prstClr val="black"/>
              </a:solidFill>
              <a:latin typeface="Copperplate Gothic Light" panose="020E0507020206020404" pitchFamily="34" charset="0"/>
            </a:endParaRPr>
          </a:p>
          <a:p>
            <a:pPr defTabSz="457200"/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　　ために働く</a:t>
            </a:r>
            <a:r>
              <a:rPr lang="ja-JP" altLang="en-US" sz="2400" dirty="0">
                <a:solidFill>
                  <a:srgbClr val="FF0000"/>
                </a:solidFill>
                <a:latin typeface="Copperplate Gothic Light" panose="020E0507020206020404" pitchFamily="34" charset="0"/>
              </a:rPr>
              <a:t>情熱</a:t>
            </a:r>
            <a:r>
              <a:rPr lang="ja-JP" altLang="en-US" sz="2400" dirty="0">
                <a:solidFill>
                  <a:prstClr val="black"/>
                </a:solidFill>
                <a:latin typeface="Copperplate Gothic Light" panose="020E0507020206020404" pitchFamily="34" charset="0"/>
              </a:rPr>
              <a:t>を持った人　</a:t>
            </a:r>
          </a:p>
          <a:p>
            <a:pPr marL="342900" indent="-342900" defTabSz="457200"/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7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岡山大学 経済学部で何が勉強できる？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　　　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744134" y="2127953"/>
            <a:ext cx="2427111" cy="35898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経済学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algn="ctr"/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ミクロ経済学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環境経済学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地域経済学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　他　多数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221112" y="2119487"/>
            <a:ext cx="2415822" cy="3606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経営学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マーケティング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経営戦略論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リーダーシップ論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他　多数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8686801" y="2149651"/>
            <a:ext cx="2348089" cy="35959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会計学</a:t>
            </a:r>
            <a:endParaRPr kumimoji="1" lang="en-US" altLang="ja-JP" sz="4000" dirty="0">
              <a:solidFill>
                <a:schemeClr val="tx1"/>
              </a:solidFill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財務会計論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管理会計論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税務会計論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他　多数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AFFB7-4915-4568-9262-1921795A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09600" y="228920"/>
            <a:ext cx="10972800" cy="45719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　　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289410-4BD9-4954-9024-AA360D85F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4" y="320358"/>
            <a:ext cx="9908498" cy="6200363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98B209B-C066-4FBD-885A-83C34F99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371904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4949" y="308015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3600" dirty="0">
                <a:solidFill>
                  <a:prstClr val="black"/>
                </a:solidFill>
              </a:rPr>
              <a:t>特色ある授業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231" y="1164413"/>
            <a:ext cx="34856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ja-JP" altLang="en-US" sz="2800" dirty="0">
                <a:solidFill>
                  <a:prstClr val="black"/>
                </a:solidFill>
              </a:rPr>
              <a:t>社会連携型科目の例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00" y="5861482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経済経営特殊講義（今年はオンライン）</a:t>
            </a:r>
          </a:p>
        </p:txBody>
      </p:sp>
      <p:pic>
        <p:nvPicPr>
          <p:cNvPr id="15" name="図 14" descr="t1460090521_4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059" y="2120325"/>
            <a:ext cx="4240422" cy="25416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17059" y="519593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現代地方自治経営論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7059" y="563065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現代中小企業論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7059" y="6088320"/>
            <a:ext cx="4410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資本市場の役割と証券投資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5756EE-D4DE-46FC-A6D6-BB278084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" y="2069422"/>
            <a:ext cx="5981075" cy="36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3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4949" y="308015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ja-JP" altLang="en-US" sz="3600" dirty="0">
                <a:solidFill>
                  <a:prstClr val="black"/>
                </a:solidFill>
              </a:rPr>
              <a:t>特色ある授業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4615" y="1238270"/>
            <a:ext cx="274522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ja-JP" altLang="en-US" sz="2800" dirty="0">
                <a:solidFill>
                  <a:prstClr val="black"/>
                </a:solidFill>
              </a:rPr>
              <a:t>実践型科目の例</a:t>
            </a:r>
          </a:p>
        </p:txBody>
      </p:sp>
      <p:pic>
        <p:nvPicPr>
          <p:cNvPr id="14" name="図 13" descr="9b56a329fafac424e764fccd6c0c6ef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7" y="2331755"/>
            <a:ext cx="5245408" cy="30374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4707" y="5619730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実践コミュニケーション論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　　（工学部と一緒に）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9605" y="2229166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defTabSz="457200"/>
            <a:r>
              <a:rPr lang="ja-JP" altLang="en-US" sz="2800" dirty="0">
                <a:solidFill>
                  <a:prstClr val="black"/>
                </a:solidFill>
              </a:rPr>
              <a:t>各国経済・ビジネス事情</a:t>
            </a:r>
            <a:r>
              <a:rPr lang="en-US" altLang="ja-JP" sz="2800" dirty="0">
                <a:solidFill>
                  <a:prstClr val="black"/>
                </a:solidFill>
              </a:rPr>
              <a:t> in English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7FC2204-6F02-4A8D-89DC-AE7298B4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80" y="3102964"/>
            <a:ext cx="5245408" cy="30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283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経済学のゼミ（例）</a:t>
            </a:r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7" y="3429000"/>
            <a:ext cx="4581993" cy="3026281"/>
          </a:xfr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5" y="1274165"/>
            <a:ext cx="6505730" cy="3522688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7150308" y="1912051"/>
            <a:ext cx="4287187" cy="882830"/>
          </a:xfrm>
          <a:prstGeom prst="wedgeRoundRectCallout">
            <a:avLst>
              <a:gd name="adj1" fmla="val 5368"/>
              <a:gd name="adj2" fmla="val 11917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理論系の</a:t>
            </a:r>
            <a:r>
              <a:rPr lang="en-US" altLang="ja-JP" sz="2800" dirty="0"/>
              <a:t>B</a:t>
            </a:r>
            <a:r>
              <a:rPr lang="ja-JP" altLang="en-US" sz="2800" dirty="0"/>
              <a:t>ゼミは、得意の数学を使って分析</a:t>
            </a:r>
            <a:endParaRPr kumimoji="1" lang="ja-JP" altLang="en-US" sz="28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74755" y="5197626"/>
            <a:ext cx="5991068" cy="1257655"/>
          </a:xfrm>
          <a:prstGeom prst="wedgeRoundRectCallout">
            <a:avLst>
              <a:gd name="adj1" fmla="val -7692"/>
              <a:gd name="adj2" fmla="val -897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政策系の</a:t>
            </a:r>
            <a:r>
              <a:rPr kumimoji="1" lang="en-US" altLang="ja-JP" sz="2800" dirty="0"/>
              <a:t>A</a:t>
            </a:r>
            <a:r>
              <a:rPr kumimoji="1" lang="ja-JP" altLang="en-US" sz="2800" dirty="0"/>
              <a:t>ゼミは、財務省中国財務局の人々と金融政策について議論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3837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673</Words>
  <Application>Microsoft Macintosh PowerPoint</Application>
  <PresentationFormat>ワイド画面</PresentationFormat>
  <Paragraphs>110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Copperplate Gothic Light</vt:lpstr>
      <vt:lpstr>Office テーマ</vt:lpstr>
      <vt:lpstr>2_Office テーマ</vt:lpstr>
      <vt:lpstr>3_Office テーマ</vt:lpstr>
      <vt:lpstr>4_Office テーマ</vt:lpstr>
      <vt:lpstr>経済学部の説明</vt:lpstr>
      <vt:lpstr>沿革</vt:lpstr>
      <vt:lpstr>昼間コースと夜間主コース</vt:lpstr>
      <vt:lpstr>PowerPoint プレゼンテーション</vt:lpstr>
      <vt:lpstr>岡山大学 経済学部で何が勉強できる？</vt:lpstr>
      <vt:lpstr>　　　</vt:lpstr>
      <vt:lpstr>PowerPoint プレゼンテーション</vt:lpstr>
      <vt:lpstr>PowerPoint プレゼンテーション</vt:lpstr>
      <vt:lpstr>経済学のゼミ（例）</vt:lpstr>
      <vt:lpstr>経営学のゼミ（例）</vt:lpstr>
      <vt:lpstr>会計学のゼミ（例）</vt:lpstr>
      <vt:lpstr>海外短期留学プログラム</vt:lpstr>
      <vt:lpstr>オンラインで交流</vt:lpstr>
      <vt:lpstr>卒業の日（2021年3月25日）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Furumatsu</dc:creator>
  <cp:lastModifiedBy>田口 雅弘</cp:lastModifiedBy>
  <cp:revision>77</cp:revision>
  <dcterms:created xsi:type="dcterms:W3CDTF">2018-08-07T10:15:20Z</dcterms:created>
  <dcterms:modified xsi:type="dcterms:W3CDTF">2021-08-08T13:12:05Z</dcterms:modified>
</cp:coreProperties>
</file>