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65" r:id="rId5"/>
    <p:sldMasterId id="2147483777" r:id="rId6"/>
    <p:sldMasterId id="2147483825" r:id="rId7"/>
  </p:sldMasterIdLst>
  <p:notesMasterIdLst>
    <p:notesMasterId r:id="rId18"/>
  </p:notesMasterIdLst>
  <p:sldIdLst>
    <p:sldId id="257" r:id="rId8"/>
    <p:sldId id="544" r:id="rId9"/>
    <p:sldId id="355" r:id="rId10"/>
    <p:sldId id="368" r:id="rId11"/>
    <p:sldId id="577" r:id="rId12"/>
    <p:sldId id="371" r:id="rId13"/>
    <p:sldId id="281" r:id="rId14"/>
    <p:sldId id="543" r:id="rId15"/>
    <p:sldId id="555" r:id="rId16"/>
    <p:sldId id="579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好 祐也" initials="三好" lastIdx="1" clrIdx="0">
    <p:extLst>
      <p:ext uri="{19B8F6BF-5375-455C-9EA6-DF929625EA0E}">
        <p15:presenceInfo xmlns:p15="http://schemas.microsoft.com/office/powerpoint/2012/main" userId="S::y.miyoshi@pokesapo.onmicrosoft.com::ff5ba47d-8b32-445d-84a2-1de64d609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71089-B0C1-4F38-BD66-8EB21732736D}" v="12" dt="2021-08-05T09:10:25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3333" autoAdjust="0"/>
  </p:normalViewPr>
  <p:slideViewPr>
    <p:cSldViewPr snapToGrid="0">
      <p:cViewPr varScale="1">
        <p:scale>
          <a:sx n="119" d="100"/>
          <a:sy n="119" d="100"/>
        </p:scale>
        <p:origin x="896" y="192"/>
      </p:cViewPr>
      <p:guideLst/>
    </p:cSldViewPr>
  </p:slideViewPr>
  <p:outlineViewPr>
    <p:cViewPr>
      <p:scale>
        <a:sx n="33" d="100"/>
        <a:sy n="33" d="100"/>
      </p:scale>
      <p:origin x="0" y="-228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E577D-2B11-473C-8FDF-560DACDC0F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6AC564F-7146-42E2-A24F-5006E7E10A76}">
      <dgm:prSet phldrT="[テキスト]" custT="1"/>
      <dgm:spPr>
        <a:solidFill>
          <a:schemeClr val="accent1"/>
        </a:solidFill>
      </dgm:spPr>
      <dgm:t>
        <a:bodyPr/>
        <a:lstStyle/>
        <a:p>
          <a:pPr>
            <a:lnSpc>
              <a:spcPct val="90000"/>
            </a:lnSpc>
          </a:pPr>
          <a: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1985</a:t>
          </a: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年生まれ　香川県直島町出身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>
            <a:lnSpc>
              <a:spcPct val="90000"/>
            </a:lnSpc>
          </a:pPr>
          <a:r>
            <a:rPr kumimoji="1" lang="en-US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5</a:t>
          </a: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歳で慢性のネフローゼ症候群発症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>
            <a:lnSpc>
              <a:spcPct val="100000"/>
            </a:lnSpc>
          </a:pP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義務教育のほとんどを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>
            <a:lnSpc>
              <a:spcPct val="90000"/>
            </a:lnSpc>
          </a:pP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岡山大学病院（院内学級）で過ごす</a:t>
          </a:r>
        </a:p>
      </dgm:t>
    </dgm:pt>
    <dgm:pt modelId="{7E25140B-3065-4545-A873-E557EAA8047D}" type="parTrans" cxnId="{248C5DF5-4986-43E9-977E-A649389DAC6F}">
      <dgm:prSet/>
      <dgm:spPr/>
      <dgm:t>
        <a:bodyPr/>
        <a:lstStyle/>
        <a:p>
          <a:endParaRPr kumimoji="1" lang="ja-JP" altLang="en-US"/>
        </a:p>
      </dgm:t>
    </dgm:pt>
    <dgm:pt modelId="{F59072B0-3CD7-4058-B872-FD0F3270B2BA}" type="sibTrans" cxnId="{248C5DF5-4986-43E9-977E-A649389DAC6F}">
      <dgm:prSet/>
      <dgm:spPr/>
      <dgm:t>
        <a:bodyPr/>
        <a:lstStyle/>
        <a:p>
          <a:endParaRPr kumimoji="1" lang="ja-JP" altLang="en-US"/>
        </a:p>
      </dgm:t>
    </dgm:pt>
    <dgm:pt modelId="{1E1B8BD6-3FA2-4208-8EF9-B67EE3A47E22}">
      <dgm:prSet phldrT="[テキスト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中学２年で退院し、復学後</a:t>
          </a:r>
          <a:b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高校入学、その後岡山大学経済学部へ</a:t>
          </a:r>
          <a:b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医学部保健学研究科の大学院へ進学し</a:t>
          </a:r>
          <a:b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病気の子どもの教育環境について研究</a:t>
          </a:r>
        </a:p>
      </dgm:t>
    </dgm:pt>
    <dgm:pt modelId="{743A4100-5C95-4849-87BD-F2F3566AEDB6}" type="parTrans" cxnId="{A706F1ED-7AF2-4FAD-BBAF-7B52BAB777D4}">
      <dgm:prSet/>
      <dgm:spPr/>
      <dgm:t>
        <a:bodyPr/>
        <a:lstStyle/>
        <a:p>
          <a:endParaRPr kumimoji="1" lang="ja-JP" altLang="en-US"/>
        </a:p>
      </dgm:t>
    </dgm:pt>
    <dgm:pt modelId="{CB07DD1E-BC59-4A51-A7AB-EBF24B28851F}" type="sibTrans" cxnId="{A706F1ED-7AF2-4FAD-BBAF-7B52BAB777D4}">
      <dgm:prSet/>
      <dgm:spPr/>
      <dgm:t>
        <a:bodyPr/>
        <a:lstStyle/>
        <a:p>
          <a:endParaRPr kumimoji="1" lang="ja-JP" altLang="en-US"/>
        </a:p>
      </dgm:t>
    </dgm:pt>
    <dgm:pt modelId="{4124FB01-552E-403D-A44F-2FEB0E594428}">
      <dgm:prSet custT="1"/>
      <dgm:spPr>
        <a:solidFill>
          <a:schemeClr val="accent6"/>
        </a:solidFill>
      </dgm:spPr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通院と内服治療を続けながら病気の子どもたちの支援活動を約</a:t>
          </a:r>
          <a: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18</a:t>
          </a: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年にわたり行う</a:t>
          </a:r>
          <a:b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2015</a:t>
          </a: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年</a:t>
          </a:r>
          <a: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NPO</a:t>
          </a: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法人ポケットサポートを設立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厚生労働省「小児慢性特定疾病児童等</a:t>
          </a:r>
          <a:b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　　　　　　　　　　自立支援事業」科学研究班所属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岡山県教育庁特別支援教育課専門家チーム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r>
            <a: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SDGs</a:t>
          </a:r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ネットワークおかやま　副会長　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4379E027-4C87-4F2F-8696-1D13BED3B31D}" type="parTrans" cxnId="{5E260AD1-F874-49A9-91E0-87B51FCDEB18}">
      <dgm:prSet/>
      <dgm:spPr/>
      <dgm:t>
        <a:bodyPr/>
        <a:lstStyle/>
        <a:p>
          <a:endParaRPr kumimoji="1" lang="ja-JP" altLang="en-US"/>
        </a:p>
      </dgm:t>
    </dgm:pt>
    <dgm:pt modelId="{745ABBE6-D389-4F13-9419-580324AD62D0}" type="sibTrans" cxnId="{5E260AD1-F874-49A9-91E0-87B51FCDEB18}">
      <dgm:prSet/>
      <dgm:spPr/>
      <dgm:t>
        <a:bodyPr/>
        <a:lstStyle/>
        <a:p>
          <a:endParaRPr kumimoji="1" lang="ja-JP" altLang="en-US"/>
        </a:p>
      </dgm:t>
    </dgm:pt>
    <dgm:pt modelId="{CE36FA54-EF9B-4CB3-8B78-4429796F2544}" type="pres">
      <dgm:prSet presAssocID="{63CE577D-2B11-473C-8FDF-560DACDC0F18}" presName="outerComposite" presStyleCnt="0">
        <dgm:presLayoutVars>
          <dgm:chMax val="5"/>
          <dgm:dir/>
          <dgm:resizeHandles val="exact"/>
        </dgm:presLayoutVars>
      </dgm:prSet>
      <dgm:spPr/>
    </dgm:pt>
    <dgm:pt modelId="{3FA7A500-B850-4E1A-A3A5-525412D3EB41}" type="pres">
      <dgm:prSet presAssocID="{63CE577D-2B11-473C-8FDF-560DACDC0F18}" presName="dummyMaxCanvas" presStyleCnt="0">
        <dgm:presLayoutVars/>
      </dgm:prSet>
      <dgm:spPr/>
    </dgm:pt>
    <dgm:pt modelId="{DCD9E694-373E-4B1D-ABEF-44B8292428B9}" type="pres">
      <dgm:prSet presAssocID="{63CE577D-2B11-473C-8FDF-560DACDC0F18}" presName="ThreeNodes_1" presStyleLbl="node1" presStyleIdx="0" presStyleCnt="3" custScaleY="92166" custLinFactNeighborX="-7943" custLinFactNeighborY="6333">
        <dgm:presLayoutVars>
          <dgm:bulletEnabled val="1"/>
        </dgm:presLayoutVars>
      </dgm:prSet>
      <dgm:spPr/>
    </dgm:pt>
    <dgm:pt modelId="{F631648F-850B-4D15-A2AA-1BFD8A4A45EC}" type="pres">
      <dgm:prSet presAssocID="{63CE577D-2B11-473C-8FDF-560DACDC0F18}" presName="ThreeNodes_2" presStyleLbl="node1" presStyleIdx="1" presStyleCnt="3" custScaleY="99031" custLinFactNeighborX="-6387" custLinFactNeighborY="-11775">
        <dgm:presLayoutVars>
          <dgm:bulletEnabled val="1"/>
        </dgm:presLayoutVars>
      </dgm:prSet>
      <dgm:spPr/>
    </dgm:pt>
    <dgm:pt modelId="{8CD11D54-EADD-4FDF-ACD4-3B329B951F15}" type="pres">
      <dgm:prSet presAssocID="{63CE577D-2B11-473C-8FDF-560DACDC0F18}" presName="ThreeNodes_3" presStyleLbl="node1" presStyleIdx="2" presStyleCnt="3" custScaleX="117647" custScaleY="141406" custLinFactNeighborX="-3067" custLinFactNeighborY="717">
        <dgm:presLayoutVars>
          <dgm:bulletEnabled val="1"/>
        </dgm:presLayoutVars>
      </dgm:prSet>
      <dgm:spPr/>
    </dgm:pt>
    <dgm:pt modelId="{815F89EB-AD4C-4B53-916C-3900E8EA9577}" type="pres">
      <dgm:prSet presAssocID="{63CE577D-2B11-473C-8FDF-560DACDC0F18}" presName="ThreeConn_1-2" presStyleLbl="fgAccFollowNode1" presStyleIdx="0" presStyleCnt="2" custLinFactNeighborX="-3630" custLinFactNeighborY="11795">
        <dgm:presLayoutVars>
          <dgm:bulletEnabled val="1"/>
        </dgm:presLayoutVars>
      </dgm:prSet>
      <dgm:spPr/>
    </dgm:pt>
    <dgm:pt modelId="{CE00C725-858B-4635-A21A-F678420F6D13}" type="pres">
      <dgm:prSet presAssocID="{63CE577D-2B11-473C-8FDF-560DACDC0F18}" presName="ThreeConn_2-3" presStyleLbl="fgAccFollowNode1" presStyleIdx="1" presStyleCnt="2" custLinFactNeighborX="-24985" custLinFactNeighborY="-29785">
        <dgm:presLayoutVars>
          <dgm:bulletEnabled val="1"/>
        </dgm:presLayoutVars>
      </dgm:prSet>
      <dgm:spPr/>
    </dgm:pt>
    <dgm:pt modelId="{2733E17E-86D5-44F8-971A-45052C18ADE8}" type="pres">
      <dgm:prSet presAssocID="{63CE577D-2B11-473C-8FDF-560DACDC0F18}" presName="ThreeNodes_1_text" presStyleLbl="node1" presStyleIdx="2" presStyleCnt="3">
        <dgm:presLayoutVars>
          <dgm:bulletEnabled val="1"/>
        </dgm:presLayoutVars>
      </dgm:prSet>
      <dgm:spPr/>
    </dgm:pt>
    <dgm:pt modelId="{837585E6-DA18-4341-A2B7-2E77FD968247}" type="pres">
      <dgm:prSet presAssocID="{63CE577D-2B11-473C-8FDF-560DACDC0F18}" presName="ThreeNodes_2_text" presStyleLbl="node1" presStyleIdx="2" presStyleCnt="3">
        <dgm:presLayoutVars>
          <dgm:bulletEnabled val="1"/>
        </dgm:presLayoutVars>
      </dgm:prSet>
      <dgm:spPr/>
    </dgm:pt>
    <dgm:pt modelId="{808DEDA6-8CA1-4379-B853-626FB9DA78D9}" type="pres">
      <dgm:prSet presAssocID="{63CE577D-2B11-473C-8FDF-560DACDC0F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60CED17-F41D-44A7-B0E9-763260DEE54D}" type="presOf" srcId="{1E1B8BD6-3FA2-4208-8EF9-B67EE3A47E22}" destId="{837585E6-DA18-4341-A2B7-2E77FD968247}" srcOrd="1" destOrd="0" presId="urn:microsoft.com/office/officeart/2005/8/layout/vProcess5"/>
    <dgm:cxn modelId="{641C8E5E-CA82-43BC-97C6-1934006DA753}" type="presOf" srcId="{CB07DD1E-BC59-4A51-A7AB-EBF24B28851F}" destId="{CE00C725-858B-4635-A21A-F678420F6D13}" srcOrd="0" destOrd="0" presId="urn:microsoft.com/office/officeart/2005/8/layout/vProcess5"/>
    <dgm:cxn modelId="{5E45AE67-9C5D-438B-9133-12A5274CDE17}" type="presOf" srcId="{4124FB01-552E-403D-A44F-2FEB0E594428}" destId="{8CD11D54-EADD-4FDF-ACD4-3B329B951F15}" srcOrd="0" destOrd="0" presId="urn:microsoft.com/office/officeart/2005/8/layout/vProcess5"/>
    <dgm:cxn modelId="{8C288B76-DE99-46D3-99CE-D766EADEBB38}" type="presOf" srcId="{1E1B8BD6-3FA2-4208-8EF9-B67EE3A47E22}" destId="{F631648F-850B-4D15-A2AA-1BFD8A4A45EC}" srcOrd="0" destOrd="0" presId="urn:microsoft.com/office/officeart/2005/8/layout/vProcess5"/>
    <dgm:cxn modelId="{8E6E8B7C-6548-4ECE-A250-E7AE9BFDC153}" type="presOf" srcId="{56AC564F-7146-42E2-A24F-5006E7E10A76}" destId="{2733E17E-86D5-44F8-971A-45052C18ADE8}" srcOrd="1" destOrd="0" presId="urn:microsoft.com/office/officeart/2005/8/layout/vProcess5"/>
    <dgm:cxn modelId="{8400DAA0-3E1A-427B-B525-1F8CE2201489}" type="presOf" srcId="{63CE577D-2B11-473C-8FDF-560DACDC0F18}" destId="{CE36FA54-EF9B-4CB3-8B78-4429796F2544}" srcOrd="0" destOrd="0" presId="urn:microsoft.com/office/officeart/2005/8/layout/vProcess5"/>
    <dgm:cxn modelId="{8D0067B8-21B7-4987-A8FE-842EA1EF573C}" type="presOf" srcId="{56AC564F-7146-42E2-A24F-5006E7E10A76}" destId="{DCD9E694-373E-4B1D-ABEF-44B8292428B9}" srcOrd="0" destOrd="0" presId="urn:microsoft.com/office/officeart/2005/8/layout/vProcess5"/>
    <dgm:cxn modelId="{5E260AD1-F874-49A9-91E0-87B51FCDEB18}" srcId="{63CE577D-2B11-473C-8FDF-560DACDC0F18}" destId="{4124FB01-552E-403D-A44F-2FEB0E594428}" srcOrd="2" destOrd="0" parTransId="{4379E027-4C87-4F2F-8696-1D13BED3B31D}" sibTransId="{745ABBE6-D389-4F13-9419-580324AD62D0}"/>
    <dgm:cxn modelId="{CCE566E1-E639-4CE7-BBEA-A60396E2AD99}" type="presOf" srcId="{4124FB01-552E-403D-A44F-2FEB0E594428}" destId="{808DEDA6-8CA1-4379-B853-626FB9DA78D9}" srcOrd="1" destOrd="0" presId="urn:microsoft.com/office/officeart/2005/8/layout/vProcess5"/>
    <dgm:cxn modelId="{A706F1ED-7AF2-4FAD-BBAF-7B52BAB777D4}" srcId="{63CE577D-2B11-473C-8FDF-560DACDC0F18}" destId="{1E1B8BD6-3FA2-4208-8EF9-B67EE3A47E22}" srcOrd="1" destOrd="0" parTransId="{743A4100-5C95-4849-87BD-F2F3566AEDB6}" sibTransId="{CB07DD1E-BC59-4A51-A7AB-EBF24B28851F}"/>
    <dgm:cxn modelId="{248C5DF5-4986-43E9-977E-A649389DAC6F}" srcId="{63CE577D-2B11-473C-8FDF-560DACDC0F18}" destId="{56AC564F-7146-42E2-A24F-5006E7E10A76}" srcOrd="0" destOrd="0" parTransId="{7E25140B-3065-4545-A873-E557EAA8047D}" sibTransId="{F59072B0-3CD7-4058-B872-FD0F3270B2BA}"/>
    <dgm:cxn modelId="{97EBCBFE-535D-4427-A04D-A2EBB6B38D0F}" type="presOf" srcId="{F59072B0-3CD7-4058-B872-FD0F3270B2BA}" destId="{815F89EB-AD4C-4B53-916C-3900E8EA9577}" srcOrd="0" destOrd="0" presId="urn:microsoft.com/office/officeart/2005/8/layout/vProcess5"/>
    <dgm:cxn modelId="{7241FF16-34D9-494C-BD0C-F0B0931E317E}" type="presParOf" srcId="{CE36FA54-EF9B-4CB3-8B78-4429796F2544}" destId="{3FA7A500-B850-4E1A-A3A5-525412D3EB41}" srcOrd="0" destOrd="0" presId="urn:microsoft.com/office/officeart/2005/8/layout/vProcess5"/>
    <dgm:cxn modelId="{4F86A065-D7E3-45C0-B23A-B45AB78E8F22}" type="presParOf" srcId="{CE36FA54-EF9B-4CB3-8B78-4429796F2544}" destId="{DCD9E694-373E-4B1D-ABEF-44B8292428B9}" srcOrd="1" destOrd="0" presId="urn:microsoft.com/office/officeart/2005/8/layout/vProcess5"/>
    <dgm:cxn modelId="{00C76819-EFF1-4B6D-82C7-A7D564FC10AA}" type="presParOf" srcId="{CE36FA54-EF9B-4CB3-8B78-4429796F2544}" destId="{F631648F-850B-4D15-A2AA-1BFD8A4A45EC}" srcOrd="2" destOrd="0" presId="urn:microsoft.com/office/officeart/2005/8/layout/vProcess5"/>
    <dgm:cxn modelId="{2B04D078-04AB-488E-8D2B-AE24232C115F}" type="presParOf" srcId="{CE36FA54-EF9B-4CB3-8B78-4429796F2544}" destId="{8CD11D54-EADD-4FDF-ACD4-3B329B951F15}" srcOrd="3" destOrd="0" presId="urn:microsoft.com/office/officeart/2005/8/layout/vProcess5"/>
    <dgm:cxn modelId="{8CCAE5F3-C325-4A44-B4AA-0D0B026E074D}" type="presParOf" srcId="{CE36FA54-EF9B-4CB3-8B78-4429796F2544}" destId="{815F89EB-AD4C-4B53-916C-3900E8EA9577}" srcOrd="4" destOrd="0" presId="urn:microsoft.com/office/officeart/2005/8/layout/vProcess5"/>
    <dgm:cxn modelId="{A722549C-9CDF-483E-8E29-6E6BDF237F85}" type="presParOf" srcId="{CE36FA54-EF9B-4CB3-8B78-4429796F2544}" destId="{CE00C725-858B-4635-A21A-F678420F6D13}" srcOrd="5" destOrd="0" presId="urn:microsoft.com/office/officeart/2005/8/layout/vProcess5"/>
    <dgm:cxn modelId="{43FCA333-D687-47AB-B701-40C78C94E1C7}" type="presParOf" srcId="{CE36FA54-EF9B-4CB3-8B78-4429796F2544}" destId="{2733E17E-86D5-44F8-971A-45052C18ADE8}" srcOrd="6" destOrd="0" presId="urn:microsoft.com/office/officeart/2005/8/layout/vProcess5"/>
    <dgm:cxn modelId="{9B3F2E79-AB1D-4651-B0EE-2D5D601E88A3}" type="presParOf" srcId="{CE36FA54-EF9B-4CB3-8B78-4429796F2544}" destId="{837585E6-DA18-4341-A2B7-2E77FD968247}" srcOrd="7" destOrd="0" presId="urn:microsoft.com/office/officeart/2005/8/layout/vProcess5"/>
    <dgm:cxn modelId="{50C735B9-B750-4A69-BC23-69397AD1085C}" type="presParOf" srcId="{CE36FA54-EF9B-4CB3-8B78-4429796F2544}" destId="{808DEDA6-8CA1-4379-B853-626FB9DA78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9E694-373E-4B1D-ABEF-44B8292428B9}">
      <dsp:nvSpPr>
        <dsp:cNvPr id="0" name=""/>
        <dsp:cNvSpPr/>
      </dsp:nvSpPr>
      <dsp:spPr>
        <a:xfrm>
          <a:off x="-229798" y="-1550"/>
          <a:ext cx="5208777" cy="140829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1985</a:t>
          </a: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年生まれ　香川県直島町出身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5</a:t>
          </a: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歳で慢性のネフローゼ症候群発症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義務教育のほとんどを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岡山大学病院（院内学級）で過ごす</a:t>
          </a:r>
        </a:p>
      </dsp:txBody>
      <dsp:txXfrm>
        <a:off x="-188550" y="39698"/>
        <a:ext cx="3566957" cy="1325800"/>
      </dsp:txXfrm>
    </dsp:sp>
    <dsp:sp modelId="{F631648F-850B-4D15-A2AA-1BFD8A4A45EC}">
      <dsp:nvSpPr>
        <dsp:cNvPr id="0" name=""/>
        <dsp:cNvSpPr/>
      </dsp:nvSpPr>
      <dsp:spPr>
        <a:xfrm>
          <a:off x="0" y="1451976"/>
          <a:ext cx="5208777" cy="151319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中学２年で退院し、復学後</a:t>
          </a:r>
          <a:b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高校入学、その後岡山大学経済学部へ</a:t>
          </a:r>
          <a:b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医学部保健学研究科の大学院へ進学し</a:t>
          </a:r>
          <a:b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病気の子どもの教育環境について研究</a:t>
          </a:r>
        </a:p>
      </dsp:txBody>
      <dsp:txXfrm>
        <a:off x="44320" y="1496296"/>
        <a:ext cx="3667339" cy="1424553"/>
      </dsp:txXfrm>
    </dsp:sp>
    <dsp:sp modelId="{8CD11D54-EADD-4FDF-ACD4-3B329B951F15}">
      <dsp:nvSpPr>
        <dsp:cNvPr id="0" name=""/>
        <dsp:cNvSpPr/>
      </dsp:nvSpPr>
      <dsp:spPr>
        <a:xfrm>
          <a:off x="70048" y="3090820"/>
          <a:ext cx="6127969" cy="216068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通院と内服治療を続けながら病気の子どもたちの支援活動を約</a:t>
          </a:r>
          <a: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18</a:t>
          </a: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年にわたり行う</a:t>
          </a:r>
          <a:b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2015</a:t>
          </a: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年</a:t>
          </a:r>
          <a: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NPO</a:t>
          </a: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法人ポケットサポートを設立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厚生労働省「小児慢性特定疾病児童等</a:t>
          </a:r>
          <a:b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</a:b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　　　　　　　　　　自立支援事業」科学研究班所属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岡山県教育庁特別支援教育課専門家チーム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SDGs</a:t>
          </a: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ネットワークおかやま　副会長　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sp:txBody>
      <dsp:txXfrm>
        <a:off x="133332" y="3154104"/>
        <a:ext cx="4292228" cy="2034115"/>
      </dsp:txXfrm>
    </dsp:sp>
    <dsp:sp modelId="{815F89EB-AD4C-4B53-916C-3900E8EA9577}">
      <dsp:nvSpPr>
        <dsp:cNvPr id="0" name=""/>
        <dsp:cNvSpPr/>
      </dsp:nvSpPr>
      <dsp:spPr>
        <a:xfrm>
          <a:off x="3949725" y="1117710"/>
          <a:ext cx="993199" cy="9931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4173195" y="1117710"/>
        <a:ext cx="546259" cy="747382"/>
      </dsp:txXfrm>
    </dsp:sp>
    <dsp:sp modelId="{CE00C725-858B-4635-A21A-F678420F6D13}">
      <dsp:nvSpPr>
        <dsp:cNvPr id="0" name=""/>
        <dsp:cNvSpPr/>
      </dsp:nvSpPr>
      <dsp:spPr>
        <a:xfrm>
          <a:off x="4197225" y="2477217"/>
          <a:ext cx="993199" cy="9931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4420695" y="2477217"/>
        <a:ext cx="546259" cy="747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82D11-EEEC-4378-85FC-0F7F3DA14D22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4402-78A1-4165-968D-54484B27D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3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8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04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2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5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7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155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9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67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A-OTF 新ゴ Pro H" pitchFamily="34" charset="-128"/>
                <a:ea typeface="A-OTF 新ゴ Pro H" pitchFamily="34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072"/>
            <a:ext cx="3695733" cy="4989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4" y="6359072"/>
            <a:ext cx="3695733" cy="4989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34" y="6359072"/>
            <a:ext cx="3820999" cy="498929"/>
          </a:xfrm>
          <a:prstGeom prst="rect">
            <a:avLst/>
          </a:prstGeom>
        </p:spPr>
      </p:pic>
      <p:cxnSp>
        <p:nvCxnSpPr>
          <p:cNvPr id="14" name="直線コネクタ 13"/>
          <p:cNvCxnSpPr>
            <a:cxnSpLocks/>
          </p:cNvCxnSpPr>
          <p:nvPr userDrawn="1"/>
        </p:nvCxnSpPr>
        <p:spPr>
          <a:xfrm>
            <a:off x="275303" y="1063256"/>
            <a:ext cx="11759381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255D19E9-494F-47DA-BE7E-3D575C4D2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4833" y="5688169"/>
            <a:ext cx="1447167" cy="14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4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6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9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8953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66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76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2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6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129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A68-7402-41B4-8084-52F3083640A5}" type="datetimeFigureOut">
              <a:rPr kumimoji="1" lang="ja-JP" altLang="en-US" smtClean="0"/>
              <a:pPr/>
              <a:t>2021/8/6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DC2-BA34-433C-8A4B-31D92508B9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0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FFF39D"/>
                </a:solidFill>
              </a:rPr>
              <a:pPr/>
              <a:t>2021/8/6</a:t>
            </a:fld>
            <a:endParaRPr lang="ja-JP" altLang="en-US">
              <a:solidFill>
                <a:srgbClr val="FFF39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39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40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009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23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8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92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67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A-OTF 新ゴ Pro H" pitchFamily="34" charset="-128"/>
                <a:ea typeface="A-OTF 新ゴ Pro H" pitchFamily="34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072"/>
            <a:ext cx="3695733" cy="4989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4" y="6359072"/>
            <a:ext cx="3695733" cy="4989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34" y="6359072"/>
            <a:ext cx="3820999" cy="498929"/>
          </a:xfrm>
          <a:prstGeom prst="rect">
            <a:avLst/>
          </a:prstGeom>
        </p:spPr>
      </p:pic>
      <p:cxnSp>
        <p:nvCxnSpPr>
          <p:cNvPr id="14" name="直線コネクタ 13"/>
          <p:cNvCxnSpPr/>
          <p:nvPr userDrawn="1"/>
        </p:nvCxnSpPr>
        <p:spPr>
          <a:xfrm>
            <a:off x="609601" y="1063256"/>
            <a:ext cx="1094444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255D19E9-494F-47DA-BE7E-3D575C4D2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4833" y="5688169"/>
            <a:ext cx="1447167" cy="14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5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FFF39D"/>
                </a:solidFill>
              </a:rPr>
              <a:pPr/>
              <a:t>2021/8/6</a:t>
            </a:fld>
            <a:endParaRPr lang="ja-JP" altLang="en-US">
              <a:solidFill>
                <a:srgbClr val="FFF39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39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17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4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2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5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7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87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4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17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8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8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1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324D-E887-4230-8F22-D410F72041E4}" type="datetimeFigureOut">
              <a:rPr lang="ja-JP" altLang="en-US" smtClean="0">
                <a:solidFill>
                  <a:srgbClr val="575F6D"/>
                </a:solidFill>
              </a:rPr>
              <a:pPr/>
              <a:t>2021/8/6</a:t>
            </a:fld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E160-4A9B-4940-8BB7-31306C7821E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20640" y="1193581"/>
            <a:ext cx="7071360" cy="3492851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rgbClr val="2A1A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岡山大学</a:t>
            </a:r>
            <a:br>
              <a:rPr lang="en-US" altLang="ja-JP" sz="4000" b="1" dirty="0">
                <a:solidFill>
                  <a:srgbClr val="2A1A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000" b="1" dirty="0">
                <a:solidFill>
                  <a:srgbClr val="2A1A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オープンキャンパス</a:t>
            </a:r>
            <a:br>
              <a:rPr lang="en-US" altLang="ja-JP" sz="4000" b="1" dirty="0">
                <a:solidFill>
                  <a:srgbClr val="2A1A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4000" b="1" dirty="0">
                <a:solidFill>
                  <a:srgbClr val="2A1A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000" b="1" dirty="0">
                <a:solidFill>
                  <a:srgbClr val="2A1A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卒業生の話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58090" y="5256111"/>
            <a:ext cx="7216696" cy="1032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800" b="1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2021</a:t>
            </a:r>
            <a:r>
              <a:rPr kumimoji="1" lang="ja-JP" altLang="en-US" sz="2800" b="1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kumimoji="1" lang="en-US" altLang="ja-JP" sz="2800" b="1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kumimoji="1" lang="ja-JP" altLang="en-US" sz="2800" b="1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800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kumimoji="1" lang="ja-JP" altLang="en-US" sz="2800" b="1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</a:t>
            </a:r>
            <a:endParaRPr kumimoji="1" lang="en-US" altLang="ja-JP" sz="2800" b="1" dirty="0">
              <a:solidFill>
                <a:srgbClr val="F3F3F2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en-US" altLang="ja-JP" sz="2800" b="1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@</a:t>
            </a:r>
            <a:r>
              <a:rPr lang="ja-JP" altLang="en-US" sz="2800" dirty="0">
                <a:solidFill>
                  <a:srgbClr val="F3F3F2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岡山大学経済学部</a:t>
            </a:r>
            <a:endParaRPr kumimoji="1" lang="en-US" altLang="ja-JP" sz="2800" b="1" dirty="0">
              <a:solidFill>
                <a:srgbClr val="F3F3F2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79A3966E-8311-4ACD-BBDC-B938FDE2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3" y="951400"/>
            <a:ext cx="4668091" cy="46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A314A0-7A2C-4999-AC74-58A59665F054}"/>
              </a:ext>
            </a:extLst>
          </p:cNvPr>
          <p:cNvSpPr/>
          <p:nvPr/>
        </p:nvSpPr>
        <p:spPr>
          <a:xfrm>
            <a:off x="357169" y="1711878"/>
            <a:ext cx="11635267" cy="3098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大学時代の出会いが今を作っています</a:t>
            </a:r>
            <a:endParaRPr lang="en-US" altLang="ja-JP" sz="5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endParaRPr lang="en-US" altLang="ja-JP" sz="5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岡大のキャンパスライフ目指して</a:t>
            </a:r>
            <a:br>
              <a:rPr lang="en-US" altLang="ja-JP" sz="5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がんばってください！！</a:t>
            </a:r>
            <a:endParaRPr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0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74595" y="168321"/>
            <a:ext cx="7275521" cy="738336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認定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NPO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法人ポケットサポート代表理事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三好祐也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（みよしゆうや）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61" y="1352038"/>
            <a:ext cx="2662064" cy="1810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18" y="2711206"/>
            <a:ext cx="1957374" cy="110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00">
            <a:off x="7375621" y="3310785"/>
            <a:ext cx="2038931" cy="160939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00">
            <a:off x="9717689" y="4079001"/>
            <a:ext cx="2193432" cy="146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0055657A-386F-4F8C-8E66-913B1D1DB98E}"/>
              </a:ext>
            </a:extLst>
          </p:cNvPr>
          <p:cNvGraphicFramePr/>
          <p:nvPr/>
        </p:nvGraphicFramePr>
        <p:xfrm>
          <a:off x="675799" y="1259236"/>
          <a:ext cx="6127973" cy="509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図 3" descr="ベッドの上にあるベンチ&#10;&#10;低い精度で自動的に生成された説明">
            <a:extLst>
              <a:ext uri="{FF2B5EF4-FFF2-40B4-BE49-F238E27FC236}">
                <a16:creationId xmlns:a16="http://schemas.microsoft.com/office/drawing/2014/main" id="{DA7C435D-1138-42B7-B809-0638A7F6AD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54" y="5302868"/>
            <a:ext cx="1630510" cy="10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59577" y="1356360"/>
            <a:ext cx="8229600" cy="4861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島を走り回っていた生活が一変！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「しんどいから、幼稚園行きたくない」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地元の病院から、岡山大学病院へ１０日で転院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「治療ができる病院へ移ります」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654629" y="274638"/>
            <a:ext cx="8882742" cy="756720"/>
          </a:xfrm>
        </p:spPr>
        <p:txBody>
          <a:bodyPr>
            <a:no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出身は直島・・活発な島の男の子！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3" y="1226772"/>
            <a:ext cx="4562666" cy="342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89" y="1207746"/>
            <a:ext cx="2395914" cy="343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17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126593"/>
            <a:ext cx="8229600" cy="75672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子ども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が「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重い病気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」になると・・・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1243150"/>
            <a:ext cx="8229600" cy="5244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◆入院・・・自分の今いる</a:t>
            </a:r>
            <a:r>
              <a:rPr lang="ja-JP" altLang="en-US" sz="36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環境が変わる</a:t>
            </a:r>
            <a:endParaRPr lang="en-US" altLang="ja-JP" sz="36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◆家庭・学校などの</a:t>
            </a:r>
            <a:r>
              <a:rPr lang="ja-JP" altLang="en-US" sz="3600" b="1" dirty="0">
                <a:solidFill>
                  <a:srgbClr val="00B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日常から切り離される</a:t>
            </a:r>
            <a:endParaRPr lang="en-US" altLang="ja-JP" b="1" dirty="0">
              <a:solidFill>
                <a:srgbClr val="00B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◆生活に</a:t>
            </a:r>
            <a:r>
              <a:rPr lang="ja-JP" altLang="en-US" sz="3600" b="1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制約（ルール）がいっぱい</a:t>
            </a:r>
            <a:endParaRPr lang="en-US" altLang="ja-JP" sz="3600" b="1" dirty="0">
              <a:solidFill>
                <a:schemeClr val="accent6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◆治療・検査という、わけのわからない</a:t>
            </a:r>
            <a:r>
              <a:rPr lang="ja-JP" altLang="en-US" sz="3600" b="1" dirty="0">
                <a:solidFill>
                  <a:srgbClr val="7030A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苦痛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ctr">
              <a:buNone/>
            </a:pP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自分の</a:t>
            </a:r>
            <a:r>
              <a:rPr lang="ja-JP" altLang="en-US" sz="35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命が守られないかもしれない状況</a:t>
            </a:r>
            <a:br>
              <a:rPr lang="en-US" altLang="ja-JP" sz="35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en-US" altLang="ja-JP" sz="35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r"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実は病気によって脅かされるのは</a:t>
            </a:r>
            <a:b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健康だけではない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98984"/>
          </a:xfrm>
        </p:spPr>
        <p:txBody>
          <a:bodyPr>
            <a:no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「病気の自分」以外を見てくれる人たちとの出会い</a:t>
            </a:r>
          </a:p>
        </p:txBody>
      </p:sp>
      <p:pic>
        <p:nvPicPr>
          <p:cNvPr id="11267" name="Picture 3" descr="C:\Users\Yuya344\Pictures\ドリプラ用PIC\IMG_11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980727"/>
            <a:ext cx="4824536" cy="590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2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7899" y="244046"/>
            <a:ext cx="12020550" cy="626976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「自分の経験を活かしたい」　背中を押してくれた友人、先生</a:t>
            </a:r>
          </a:p>
        </p:txBody>
      </p:sp>
      <p:pic>
        <p:nvPicPr>
          <p:cNvPr id="11266" name="Picture 2" descr="C:\Users\Yuya344\Pictures\ドリプラ用PIC\IMG_0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03925"/>
            <a:ext cx="5753100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5094"/>
            <a:ext cx="585665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点滴を受ける子供のイラスト（カラー）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0" y="3988258"/>
            <a:ext cx="2183587" cy="21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0400" y="15949"/>
            <a:ext cx="10782300" cy="1143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認定特定非営利活動法人ポケットサポート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5E0440-CF9C-47DC-AC50-57972EE8E5D4}"/>
              </a:ext>
            </a:extLst>
          </p:cNvPr>
          <p:cNvSpPr/>
          <p:nvPr/>
        </p:nvSpPr>
        <p:spPr>
          <a:xfrm>
            <a:off x="10721340" y="5440680"/>
            <a:ext cx="1470660" cy="140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EEC8A4-CA8E-4F3B-A623-F3C65E74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438" y="5715000"/>
            <a:ext cx="1288463" cy="12730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93265" y="3925889"/>
            <a:ext cx="9022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病気により長期入院や治療を頑張っている子どもたちも、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日々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勉強や、様々な体験をしたい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と考えています。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そんな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学習や体験、心の空白を埋めたい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という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願いが「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ポケットサポート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」に込められています。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D2A55E5-D3D1-4639-AAB1-C1049B230001}"/>
              </a:ext>
            </a:extLst>
          </p:cNvPr>
          <p:cNvGrpSpPr/>
          <p:nvPr/>
        </p:nvGrpSpPr>
        <p:grpSpPr>
          <a:xfrm>
            <a:off x="332271" y="1246163"/>
            <a:ext cx="11200599" cy="2533729"/>
            <a:chOff x="503721" y="1433269"/>
            <a:chExt cx="10746859" cy="2308324"/>
          </a:xfrm>
        </p:grpSpPr>
        <p:sp>
          <p:nvSpPr>
            <p:cNvPr id="4" name="角丸四角形 3"/>
            <p:cNvSpPr/>
            <p:nvPr/>
          </p:nvSpPr>
          <p:spPr>
            <a:xfrm>
              <a:off x="941420" y="1433269"/>
              <a:ext cx="10309160" cy="230832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病気を抱える子どもが、将来に希望を持ち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　　　　自分らしく暮らせる社会をつくる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B92417B-F1F4-418B-81F1-F135A328AD76}"/>
                </a:ext>
              </a:extLst>
            </p:cNvPr>
            <p:cNvSpPr/>
            <p:nvPr/>
          </p:nvSpPr>
          <p:spPr>
            <a:xfrm>
              <a:off x="503721" y="1584305"/>
              <a:ext cx="25895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 w="0"/>
                  <a:solidFill>
                    <a:srgbClr val="FF99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VISION</a:t>
              </a:r>
              <a:endParaRPr kumimoji="1" lang="ja-JP" altLang="en-US" sz="2800" b="0" i="0" u="none" strike="noStrike" kern="1200" cap="none" spc="0" normalizeH="0" baseline="0" noProof="0" dirty="0">
                <a:ln w="0"/>
                <a:solidFill>
                  <a:srgbClr val="FF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/>
                <a:ea typeface="HG丸ｺﾞｼｯｸM-PRO" panose="020F06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71CBF0D-BEB0-4D16-9A81-0F49DE143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12" y="3192695"/>
            <a:ext cx="3820578" cy="27015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075" y="49626"/>
            <a:ext cx="11753850" cy="94563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病気の子どもたち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の現代の課題に立ち向かう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48622" y="910563"/>
            <a:ext cx="8507289" cy="1659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子どもが病気になると・・・</a:t>
            </a:r>
            <a:endParaRPr lang="en-US" altLang="ja-JP" sz="2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ja-JP" altLang="en-US" sz="35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教育や体験の空白、身近なロールモデルの不在</a:t>
            </a:r>
            <a:endParaRPr lang="en-US" altLang="ja-JP" sz="35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ja-JP" altLang="en-US" sz="35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格差や経験の損失による将来への不安</a:t>
            </a:r>
            <a:endParaRPr lang="en-US" altLang="ja-JP" sz="35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6C4A0BE-8E1D-4AA2-A1F0-25C7C4374757}"/>
              </a:ext>
            </a:extLst>
          </p:cNvPr>
          <p:cNvSpPr txBox="1">
            <a:spLocks/>
          </p:cNvSpPr>
          <p:nvPr/>
        </p:nvSpPr>
        <p:spPr>
          <a:xfrm>
            <a:off x="625701" y="2411127"/>
            <a:ext cx="5676565" cy="156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ja-JP" sz="18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全国で、病気やけがによる長期欠席の子どもは</a:t>
            </a:r>
            <a:br>
              <a:rPr lang="en-US" altLang="ja-JP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約</a:t>
            </a:r>
            <a:r>
              <a:rPr lang="en-US" altLang="ja-JP" sz="28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4.6</a:t>
            </a:r>
            <a:r>
              <a:rPr lang="ja-JP" altLang="en-US" sz="28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万人</a:t>
            </a:r>
            <a:r>
              <a:rPr lang="ja-JP" altLang="en-US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（岡山県でも</a:t>
            </a:r>
            <a:r>
              <a:rPr lang="en-US" altLang="ja-JP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1100</a:t>
            </a:r>
            <a:r>
              <a:rPr lang="ja-JP" altLang="en-US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人超）</a:t>
            </a:r>
            <a:endParaRPr lang="en-US" altLang="ja-JP" sz="18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  <a:defRPr/>
            </a:pPr>
            <a:r>
              <a:rPr lang="en-US" altLang="ja-JP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※</a:t>
            </a:r>
            <a:r>
              <a:rPr lang="ja-JP" altLang="en-US" sz="1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学校基本調査の長期欠席数より</a:t>
            </a:r>
            <a:endParaRPr lang="en-US" altLang="ja-JP" sz="18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  <a:defRPr/>
            </a:pPr>
            <a:endParaRPr lang="en-US" altLang="ja-JP" sz="18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0186" y="4082625"/>
            <a:ext cx="6312161" cy="11855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入院や療養を必要とする子どもたちを抱える家族は</a:t>
            </a:r>
            <a:b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000" b="1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相対的に経済負担が大きくなる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019800" y="2302765"/>
            <a:ext cx="6086475" cy="1232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医療の進歩により</a:t>
            </a:r>
            <a:r>
              <a:rPr lang="ja-JP" altLang="en-US" sz="3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救える命が増え</a:t>
            </a:r>
            <a:endParaRPr lang="en-US" altLang="ja-JP" sz="30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ja-JP" altLang="en-US" sz="3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病気を抱えたまま、大人になっていく</a:t>
            </a:r>
            <a:endParaRPr lang="en-US" altLang="ja-JP" sz="30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075" y="5390126"/>
            <a:ext cx="86029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病院や地元を行き来して過ごしている子どもたち</a:t>
            </a:r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457200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暮らしている地域で安心して暮らせる仕組みが必要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35954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AC294F-AD0E-40D3-8E08-61AF432F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145"/>
            <a:ext cx="10972800" cy="75672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コロナ禍でも歩みを止めない</a:t>
            </a:r>
            <a:br>
              <a:rPr kumimoji="1"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オンライン支援・シンポジウムの実施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9CC69C-7211-4814-B2E9-0BEE5636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290" y="1225231"/>
            <a:ext cx="4893086" cy="2744056"/>
          </a:xfrm>
          <a:prstGeom prst="rect">
            <a:avLst/>
          </a:prstGeom>
        </p:spPr>
      </p:pic>
      <p:pic>
        <p:nvPicPr>
          <p:cNvPr id="7" name="コンテンツ プレースホルダー 4" descr="デスクの上のラップトップ&#10;&#10;自動的に生成された説明">
            <a:extLst>
              <a:ext uri="{FF2B5EF4-FFF2-40B4-BE49-F238E27FC236}">
                <a16:creationId xmlns:a16="http://schemas.microsoft.com/office/drawing/2014/main" id="{69320F9E-3DAD-4407-8853-E3AADD93B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/>
          <a:stretch/>
        </p:blipFill>
        <p:spPr>
          <a:xfrm>
            <a:off x="170624" y="1056059"/>
            <a:ext cx="4569044" cy="358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ノートパソコンで作業をしている男性&#10;&#10;中程度の精度で自動的に生成された説明">
            <a:extLst>
              <a:ext uri="{FF2B5EF4-FFF2-40B4-BE49-F238E27FC236}">
                <a16:creationId xmlns:a16="http://schemas.microsoft.com/office/drawing/2014/main" id="{18E2F307-57AE-4473-AD5C-61348EFF0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22" y="4085300"/>
            <a:ext cx="4176864" cy="2396361"/>
          </a:xfrm>
          <a:prstGeom prst="rect">
            <a:avLst/>
          </a:prstGeom>
        </p:spPr>
      </p:pic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5ACE238A-E096-4B8E-A706-17821C806E3E}"/>
              </a:ext>
            </a:extLst>
          </p:cNvPr>
          <p:cNvSpPr/>
          <p:nvPr/>
        </p:nvSpPr>
        <p:spPr>
          <a:xfrm rot="3331081">
            <a:off x="4784975" y="2771471"/>
            <a:ext cx="1659310" cy="1315058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バッジ">
  <a:themeElements>
    <a:clrScheme name="バッジ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バッジ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バッ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4562DBCEAEED148B3E277CCF38DFF04" ma:contentTypeVersion="11" ma:contentTypeDescription="新しいドキュメントを作成します。" ma:contentTypeScope="" ma:versionID="5164894645e0d93ae0a22d30e3e953e6">
  <xsd:schema xmlns:xsd="http://www.w3.org/2001/XMLSchema" xmlns:xs="http://www.w3.org/2001/XMLSchema" xmlns:p="http://schemas.microsoft.com/office/2006/metadata/properties" xmlns:ns2="e77956c7-2d0a-4e9b-a965-e2311394e9ac" targetNamespace="http://schemas.microsoft.com/office/2006/metadata/properties" ma:root="true" ma:fieldsID="1c4fb3165d78d731c37bf48b0dd312cc" ns2:_="">
    <xsd:import namespace="e77956c7-2d0a-4e9b-a965-e2311394e9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956c7-2d0a-4e9b-a965-e2311394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4348E0-8478-4B03-80C2-CD16E00DA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956c7-2d0a-4e9b-a965-e2311394e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71ECA5-C600-4154-8A43-62457AF39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55506-3FF7-473F-8370-E61E9B22216C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77956c7-2d0a-4e9b-a965-e2311394e9a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559</Words>
  <Application>Microsoft Macintosh PowerPoint</Application>
  <PresentationFormat>ワイド画面</PresentationFormat>
  <Paragraphs>60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10</vt:i4>
      </vt:variant>
    </vt:vector>
  </HeadingPairs>
  <TitlesOfParts>
    <vt:vector size="29" baseType="lpstr">
      <vt:lpstr>A-OTF 新ゴ Pro H</vt:lpstr>
      <vt:lpstr>AR P丸ゴシック体M</vt:lpstr>
      <vt:lpstr>BIZ UDPゴシック</vt:lpstr>
      <vt:lpstr>HGP創英角ｺﾞｼｯｸUB</vt:lpstr>
      <vt:lpstr>HG創英角ｺﾞｼｯｸUB</vt:lpstr>
      <vt:lpstr>HGS創英角ｺﾞｼｯｸUB</vt:lpstr>
      <vt:lpstr>メイリオ</vt:lpstr>
      <vt:lpstr>游ゴシック</vt:lpstr>
      <vt:lpstr>Arial</vt:lpstr>
      <vt:lpstr>Calibri</vt:lpstr>
      <vt:lpstr>Calibri Light</vt:lpstr>
      <vt:lpstr>Gill Sans MT</vt:lpstr>
      <vt:lpstr>Impact</vt:lpstr>
      <vt:lpstr>Trebuchet MS</vt:lpstr>
      <vt:lpstr>Wingdings 2</vt:lpstr>
      <vt:lpstr>1_Office ​​テーマ</vt:lpstr>
      <vt:lpstr>HDOfficeLightV0</vt:lpstr>
      <vt:lpstr>バッジ</vt:lpstr>
      <vt:lpstr>2_Office ​​テーマ</vt:lpstr>
      <vt:lpstr>岡山大学 オープンキャンパス  卒業生の話</vt:lpstr>
      <vt:lpstr>認定NPO法人ポケットサポート代表理事 三好祐也（みよしゆうや）</vt:lpstr>
      <vt:lpstr>出身は直島・・活発な島の男の子！</vt:lpstr>
      <vt:lpstr>子どもが「重い病気」になると・・・</vt:lpstr>
      <vt:lpstr>「病気の自分」以外を見てくれる人たちとの出会い</vt:lpstr>
      <vt:lpstr>「自分の経験を活かしたい」　背中を押してくれた友人、先生</vt:lpstr>
      <vt:lpstr>認定特定非営利活動法人ポケットサポート</vt:lpstr>
      <vt:lpstr>病気の子どもたちの現代の課題に立ち向かう</vt:lpstr>
      <vt:lpstr>コロナ禍でも歩みを止めない オンライン支援・シンポジウムの実施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三好 祐也</dc:creator>
  <cp:lastModifiedBy>田口 雅弘</cp:lastModifiedBy>
  <cp:revision>27</cp:revision>
  <dcterms:created xsi:type="dcterms:W3CDTF">2021-02-19T05:41:21Z</dcterms:created>
  <dcterms:modified xsi:type="dcterms:W3CDTF">2021-08-06T06:41:58Z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0x010100E4562DBCEAEED148B3E277CCF38DFF04</vt:lpwstr>
  </property>
</Properties>
</file>