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70" r:id="rId6"/>
    <p:sldId id="258" r:id="rId7"/>
    <p:sldId id="266" r:id="rId8"/>
    <p:sldId id="262" r:id="rId9"/>
    <p:sldId id="260" r:id="rId10"/>
    <p:sldId id="261" r:id="rId11"/>
    <p:sldId id="271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9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24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37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39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6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5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33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78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36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57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97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0AA914-82D1-4B91-B713-AFED49AF189C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9F4351-1AD0-41BA-AAF8-30005D24D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15EB0-84AF-4EDF-94BD-45F65E456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17855"/>
            <a:ext cx="10058400" cy="2408705"/>
          </a:xfrm>
        </p:spPr>
        <p:txBody>
          <a:bodyPr>
            <a:normAutofit/>
          </a:bodyPr>
          <a:lstStyle/>
          <a:p>
            <a:r>
              <a:rPr kumimoji="1" lang="ja-JP" altLang="en-US" sz="6600" b="1" dirty="0"/>
              <a:t>やりたいこと全部やる</a:t>
            </a:r>
            <a:r>
              <a:rPr kumimoji="1" lang="en-US" altLang="ja-JP" sz="6600" b="1" dirty="0"/>
              <a:t>4</a:t>
            </a:r>
            <a:r>
              <a:rPr kumimoji="1" lang="ja-JP" altLang="en-US" sz="6600" b="1" dirty="0"/>
              <a:t>年間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5598B4-CA40-466C-BBB3-D0E53FEDA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/>
          <a:lstStyle/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岡山大学経済学部</a:t>
            </a:r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</a:rPr>
              <a:t>回生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lang="ja-JP" altLang="en-US" dirty="0">
                <a:solidFill>
                  <a:schemeClr val="tx1"/>
                </a:solidFill>
              </a:rPr>
              <a:t>周藤明日香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1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732250-CC80-4AAC-BEBB-7E33E09C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2-3. </a:t>
            </a:r>
            <a:r>
              <a:rPr kumimoji="1" lang="ja-JP" altLang="en-US" dirty="0"/>
              <a:t>アルバイト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9BFD7C9-AD74-48F9-937A-FEAA3926715D}"/>
              </a:ext>
            </a:extLst>
          </p:cNvPr>
          <p:cNvSpPr/>
          <p:nvPr/>
        </p:nvSpPr>
        <p:spPr>
          <a:xfrm>
            <a:off x="1097280" y="1971163"/>
            <a:ext cx="10058400" cy="2042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ほとんどの学生がアルバイト経験あり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短期・長期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短時間・フルタイムをうまく活用</a:t>
            </a:r>
            <a:endParaRPr kumimoji="1" lang="en-US" altLang="ja-JP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複数掛け持ちする人も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A73444F-D8B2-4DAE-91A2-66F4B744CEB3}"/>
              </a:ext>
            </a:extLst>
          </p:cNvPr>
          <p:cNvSpPr/>
          <p:nvPr/>
        </p:nvSpPr>
        <p:spPr>
          <a:xfrm>
            <a:off x="1097279" y="4845761"/>
            <a:ext cx="10058400" cy="905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>
                <a:solidFill>
                  <a:schemeClr val="tx1"/>
                </a:solidFill>
              </a:rPr>
              <a:t>いろんなことに</a:t>
            </a:r>
            <a:r>
              <a:rPr kumimoji="1" lang="ja-JP" altLang="en-US" sz="2800" u="sng" dirty="0">
                <a:solidFill>
                  <a:srgbClr val="FF0000"/>
                </a:solidFill>
              </a:rPr>
              <a:t>挑戦</a:t>
            </a:r>
            <a:r>
              <a:rPr kumimoji="1" lang="ja-JP" altLang="en-US" sz="2800" u="sng" dirty="0">
                <a:solidFill>
                  <a:schemeClr val="tx1"/>
                </a:solidFill>
              </a:rPr>
              <a:t>して成長する！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68C8BB9B-4BF8-4797-A0F3-7F0B1D5B6BE1}"/>
              </a:ext>
            </a:extLst>
          </p:cNvPr>
          <p:cNvSpPr/>
          <p:nvPr/>
        </p:nvSpPr>
        <p:spPr>
          <a:xfrm>
            <a:off x="4127576" y="4247308"/>
            <a:ext cx="3936848" cy="37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 descr="ノートPCと共に携帯電話と電卓">
            <a:extLst>
              <a:ext uri="{FF2B5EF4-FFF2-40B4-BE49-F238E27FC236}">
                <a16:creationId xmlns:a16="http://schemas.microsoft.com/office/drawing/2014/main" id="{E02A2155-26F3-4B1D-8B86-8D2E88148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6634" y="623846"/>
            <a:ext cx="1449832" cy="1227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5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6FEED-83E4-4E77-AB53-27AE1DD3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F8968-0A65-4F98-BAEE-87DCD21A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ja-JP" altLang="en-US" sz="2800" dirty="0"/>
              <a:t>自己紹介</a:t>
            </a:r>
            <a:endParaRPr lang="en-US" altLang="ja-JP" sz="28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/>
              <a:t>大学生活</a:t>
            </a:r>
            <a:endParaRPr lang="en-US" altLang="ja-JP" sz="28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/>
              <a:t>授業</a:t>
            </a:r>
            <a:endParaRPr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/>
              <a:t>留学</a:t>
            </a:r>
            <a:endParaRPr kumimoji="1"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/>
              <a:t>サークル</a:t>
            </a:r>
            <a:endParaRPr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/>
              <a:t>アルバイト</a:t>
            </a:r>
            <a:endParaRPr kumimoji="1" lang="en-US" altLang="ja-JP" sz="24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>
                <a:solidFill>
                  <a:srgbClr val="FF0000"/>
                </a:solidFill>
              </a:rPr>
              <a:t>終わりに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5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FD9EC9-2FCC-4C97-8B50-02BDF17C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終わりに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438F0B0-1487-456D-8E5A-9E8714599DDA}"/>
              </a:ext>
            </a:extLst>
          </p:cNvPr>
          <p:cNvSpPr/>
          <p:nvPr/>
        </p:nvSpPr>
        <p:spPr>
          <a:xfrm>
            <a:off x="1097280" y="1971164"/>
            <a:ext cx="10058400" cy="152247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高校も楽しいけど、</a:t>
            </a:r>
            <a:r>
              <a:rPr kumimoji="1" lang="ja-JP" altLang="en-US" sz="2800" dirty="0">
                <a:solidFill>
                  <a:srgbClr val="FF0000"/>
                </a:solidFill>
              </a:rPr>
              <a:t>大学はもっと充実する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受験は大変だけど、将来やりたいことをやるための通過点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9FD24BC-A145-48F6-8107-2688E708CDBE}"/>
              </a:ext>
            </a:extLst>
          </p:cNvPr>
          <p:cNvSpPr/>
          <p:nvPr/>
        </p:nvSpPr>
        <p:spPr>
          <a:xfrm>
            <a:off x="1097280" y="3727445"/>
            <a:ext cx="10058400" cy="2031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高校生の皆さんが悔いのない高校生活、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充実した大学生活を送れるよう、応援しています！！！</a:t>
            </a:r>
            <a:endParaRPr kumimoji="1" lang="en-US" altLang="ja-JP" sz="3200" dirty="0">
              <a:solidFill>
                <a:schemeClr val="tx1"/>
              </a:solidFill>
            </a:endParaRPr>
          </a:p>
        </p:txBody>
      </p:sp>
      <p:pic>
        <p:nvPicPr>
          <p:cNvPr id="13" name="グラフィックス 12" descr="メガホン 1 単色塗りつぶし">
            <a:extLst>
              <a:ext uri="{FF2B5EF4-FFF2-40B4-BE49-F238E27FC236}">
                <a16:creationId xmlns:a16="http://schemas.microsoft.com/office/drawing/2014/main" id="{455C23FF-04D1-40E0-9E1F-AEAEE35A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1047" flipH="1">
            <a:off x="10099761" y="4944067"/>
            <a:ext cx="994957" cy="9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2E73BE-2414-4BE5-967A-331337D71965}"/>
              </a:ext>
            </a:extLst>
          </p:cNvPr>
          <p:cNvSpPr txBox="1"/>
          <p:nvPr/>
        </p:nvSpPr>
        <p:spPr>
          <a:xfrm>
            <a:off x="320862" y="2828835"/>
            <a:ext cx="1155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/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63729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6FEED-83E4-4E77-AB53-27AE1DD3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F8968-0A65-4F98-BAEE-87DCD21A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ja-JP" altLang="en-US" sz="2800" dirty="0"/>
              <a:t>自己紹介</a:t>
            </a:r>
            <a:endParaRPr lang="en-US" altLang="ja-JP" sz="28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/>
              <a:t>大学生活</a:t>
            </a:r>
            <a:endParaRPr lang="en-US" altLang="ja-JP" sz="28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/>
              <a:t>授業</a:t>
            </a:r>
            <a:endParaRPr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/>
              <a:t>留学</a:t>
            </a:r>
            <a:endParaRPr kumimoji="1"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/>
              <a:t>サークル</a:t>
            </a:r>
            <a:endParaRPr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/>
              <a:t>アルバイト</a:t>
            </a:r>
            <a:endParaRPr kumimoji="1" lang="en-US" altLang="ja-JP" sz="24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/>
              <a:t>終わりに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54751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6FEED-83E4-4E77-AB53-27AE1DD3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F8968-0A65-4F98-BAEE-87DCD21A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ja-JP" altLang="en-US" sz="2800" dirty="0">
                <a:solidFill>
                  <a:srgbClr val="FF0000"/>
                </a:solidFill>
              </a:rPr>
              <a:t>自己紹介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/>
              <a:t>大学生活</a:t>
            </a:r>
            <a:endParaRPr lang="en-US" altLang="ja-JP" sz="28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/>
              <a:t>授業</a:t>
            </a:r>
            <a:endParaRPr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/>
              <a:t>留学</a:t>
            </a:r>
            <a:endParaRPr kumimoji="1"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/>
              <a:t>サークル</a:t>
            </a:r>
            <a:endParaRPr lang="en-US" altLang="ja-JP" sz="2400" dirty="0"/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/>
              <a:t>アルバイト</a:t>
            </a:r>
            <a:endParaRPr kumimoji="1" lang="en-US" altLang="ja-JP" sz="24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/>
              <a:t>終わりに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5895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E0902-67B1-44CF-95F6-BEF957B5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自己紹介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BC2D15-CCD7-428D-AF94-E3103880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8999"/>
            <a:ext cx="10058400" cy="3575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名前：周藤明日香</a:t>
            </a:r>
            <a:r>
              <a:rPr kumimoji="1" lang="en-US" altLang="ja-JP" sz="2800" dirty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すとうあすか</a:t>
            </a:r>
            <a:r>
              <a:rPr kumimoji="1" lang="en-US" altLang="ja-JP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所属：経済学部</a:t>
            </a:r>
            <a:r>
              <a:rPr kumimoji="1" lang="ja-JP" altLang="en-US" sz="2800">
                <a:solidFill>
                  <a:schemeClr val="tx1"/>
                </a:solidFill>
              </a:rPr>
              <a:t>経済学科</a:t>
            </a:r>
            <a:r>
              <a:rPr kumimoji="1" lang="en-US" altLang="ja-JP" sz="2800">
                <a:solidFill>
                  <a:schemeClr val="tx1"/>
                </a:solidFill>
              </a:rPr>
              <a:t>3</a:t>
            </a:r>
            <a:r>
              <a:rPr kumimoji="1" lang="ja-JP" altLang="en-US" sz="2800" dirty="0">
                <a:solidFill>
                  <a:schemeClr val="tx1"/>
                </a:solidFill>
              </a:rPr>
              <a:t>回生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出身：岡山県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岡大を選んだ理由：①自宅から通える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</a:rPr>
              <a:t>　②経済学、経営学、会計学</a:t>
            </a:r>
            <a:r>
              <a:rPr kumimoji="1" lang="en-US" altLang="ja-JP" sz="2800" dirty="0">
                <a:solidFill>
                  <a:schemeClr val="tx1"/>
                </a:solidFill>
              </a:rPr>
              <a:t>etc.</a:t>
            </a:r>
            <a:r>
              <a:rPr kumimoji="1" lang="ja-JP" altLang="en-US" sz="2800" dirty="0">
                <a:solidFill>
                  <a:schemeClr val="tx1"/>
                </a:solidFill>
              </a:rPr>
              <a:t>幅広く勉強できる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8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6FEED-83E4-4E77-AB53-27AE1DD3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F8968-0A65-4F98-BAEE-87DCD21A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ja-JP" altLang="en-US" sz="2800" dirty="0"/>
              <a:t>自己紹介</a:t>
            </a:r>
            <a:endParaRPr lang="en-US" altLang="ja-JP" sz="2800" dirty="0"/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>
                <a:solidFill>
                  <a:srgbClr val="FF0000"/>
                </a:solidFill>
              </a:rPr>
              <a:t>大学生活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>
                <a:solidFill>
                  <a:srgbClr val="FF0000"/>
                </a:solidFill>
              </a:rPr>
              <a:t>授業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>
                <a:solidFill>
                  <a:srgbClr val="FF0000"/>
                </a:solidFill>
              </a:rPr>
              <a:t>留学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806958" lvl="1" indent="-514350">
              <a:buClrTx/>
              <a:buFont typeface="+mj-lt"/>
              <a:buAutoNum type="arabicPeriod"/>
            </a:pPr>
            <a:r>
              <a:rPr lang="ja-JP" altLang="en-US" sz="2400" dirty="0">
                <a:solidFill>
                  <a:srgbClr val="FF0000"/>
                </a:solidFill>
              </a:rPr>
              <a:t>サークル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806958" lvl="1" indent="-514350">
              <a:buClrTx/>
              <a:buFont typeface="+mj-lt"/>
              <a:buAutoNum type="arabicPeriod"/>
            </a:pPr>
            <a:r>
              <a:rPr kumimoji="1" lang="ja-JP" altLang="en-US" sz="2400" dirty="0">
                <a:solidFill>
                  <a:srgbClr val="FF0000"/>
                </a:solidFill>
              </a:rPr>
              <a:t>アルバイト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kumimoji="1" lang="ja-JP" altLang="en-US" sz="2800" dirty="0"/>
              <a:t>終わりに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7399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732250-CC80-4AAC-BEBB-7E33E09C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lang="en-US" altLang="ja-JP" dirty="0"/>
              <a:t>.</a:t>
            </a:r>
            <a:r>
              <a:rPr lang="ja-JP" altLang="en-US" dirty="0"/>
              <a:t> </a:t>
            </a:r>
            <a:r>
              <a:rPr kumimoji="1" lang="ja-JP" altLang="en-US" dirty="0"/>
              <a:t>大学生活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AEA6786A-A1DD-4E47-8B48-0FBA2471F782}"/>
              </a:ext>
            </a:extLst>
          </p:cNvPr>
          <p:cNvSpPr/>
          <p:nvPr/>
        </p:nvSpPr>
        <p:spPr>
          <a:xfrm flipH="1" flipV="1">
            <a:off x="6501699" y="4303027"/>
            <a:ext cx="4351556" cy="1883362"/>
          </a:xfrm>
          <a:prstGeom prst="wedgeEllipseCallout">
            <a:avLst>
              <a:gd name="adj1" fmla="val -51870"/>
              <a:gd name="adj2" fmla="val -314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EA248390-30B7-4AFC-93C7-3F425BABF231}"/>
              </a:ext>
            </a:extLst>
          </p:cNvPr>
          <p:cNvSpPr/>
          <p:nvPr/>
        </p:nvSpPr>
        <p:spPr>
          <a:xfrm flipH="1">
            <a:off x="6789557" y="1780594"/>
            <a:ext cx="4203320" cy="2156253"/>
          </a:xfrm>
          <a:prstGeom prst="wedgeEllipseCallout">
            <a:avLst>
              <a:gd name="adj1" fmla="val -56933"/>
              <a:gd name="adj2" fmla="val -352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友達たくさんほしい！</a:t>
            </a: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E4DC9780-0ABE-4B54-B2B2-77452034300C}"/>
              </a:ext>
            </a:extLst>
          </p:cNvPr>
          <p:cNvSpPr/>
          <p:nvPr/>
        </p:nvSpPr>
        <p:spPr>
          <a:xfrm flipV="1">
            <a:off x="1199124" y="4415946"/>
            <a:ext cx="3635698" cy="1700127"/>
          </a:xfrm>
          <a:prstGeom prst="wedgeEllipseCallout">
            <a:avLst>
              <a:gd name="adj1" fmla="val -50605"/>
              <a:gd name="adj2" fmla="val -325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7A8DC4D-938A-4796-8FAC-C09411AB2C46}"/>
              </a:ext>
            </a:extLst>
          </p:cNvPr>
          <p:cNvSpPr/>
          <p:nvPr/>
        </p:nvSpPr>
        <p:spPr>
          <a:xfrm>
            <a:off x="1199123" y="1935571"/>
            <a:ext cx="4023541" cy="1660704"/>
          </a:xfrm>
          <a:prstGeom prst="wedgeEllipseCallout">
            <a:avLst>
              <a:gd name="adj1" fmla="val -48594"/>
              <a:gd name="adj2" fmla="val -400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勉強を頑張りたい！</a:t>
            </a:r>
            <a:endParaRPr kumimoji="1" lang="en-US" altLang="ja-JP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F5EDA0-9220-4015-998E-55D506895870}"/>
              </a:ext>
            </a:extLst>
          </p:cNvPr>
          <p:cNvSpPr txBox="1"/>
          <p:nvPr/>
        </p:nvSpPr>
        <p:spPr>
          <a:xfrm>
            <a:off x="1463995" y="5028406"/>
            <a:ext cx="324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アルバイトしてみたい！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D9AC97-50FB-4059-BBD3-E1ECA0F32481}"/>
              </a:ext>
            </a:extLst>
          </p:cNvPr>
          <p:cNvSpPr txBox="1"/>
          <p:nvPr/>
        </p:nvSpPr>
        <p:spPr>
          <a:xfrm>
            <a:off x="7539989" y="4997628"/>
            <a:ext cx="227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留学したい！</a:t>
            </a:r>
          </a:p>
        </p:txBody>
      </p:sp>
      <p:sp>
        <p:nvSpPr>
          <p:cNvPr id="14" name="爆発: 8 pt 13">
            <a:extLst>
              <a:ext uri="{FF2B5EF4-FFF2-40B4-BE49-F238E27FC236}">
                <a16:creationId xmlns:a16="http://schemas.microsoft.com/office/drawing/2014/main" id="{5749655E-D1B2-4FE1-96DF-5D1C7ADD6378}"/>
              </a:ext>
            </a:extLst>
          </p:cNvPr>
          <p:cNvSpPr/>
          <p:nvPr/>
        </p:nvSpPr>
        <p:spPr>
          <a:xfrm>
            <a:off x="2050554" y="1935571"/>
            <a:ext cx="8122830" cy="392316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全部岡大で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叶えられる！！！</a:t>
            </a:r>
          </a:p>
        </p:txBody>
      </p:sp>
      <p:pic>
        <p:nvPicPr>
          <p:cNvPr id="11" name="グラフィックス 10" descr="2 つの発話の吹き出し">
            <a:extLst>
              <a:ext uri="{FF2B5EF4-FFF2-40B4-BE49-F238E27FC236}">
                <a16:creationId xmlns:a16="http://schemas.microsoft.com/office/drawing/2014/main" id="{2B7F0ADA-9043-48D0-AC1B-4C04B5A7C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8181" y="528563"/>
            <a:ext cx="1678731" cy="1678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0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732250-CC80-4AAC-BEBB-7E33E09C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lang="en-US" altLang="ja-JP" dirty="0"/>
              <a:t>-1. </a:t>
            </a:r>
            <a:r>
              <a:rPr lang="ja-JP" altLang="en-US" dirty="0"/>
              <a:t>授業</a:t>
            </a:r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063C8C0-F918-4C98-A88C-684A47BEFDC8}"/>
              </a:ext>
            </a:extLst>
          </p:cNvPr>
          <p:cNvSpPr/>
          <p:nvPr/>
        </p:nvSpPr>
        <p:spPr>
          <a:xfrm>
            <a:off x="1097280" y="1971163"/>
            <a:ext cx="10058400" cy="2042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実務経験者</a:t>
            </a:r>
            <a:r>
              <a:rPr kumimoji="1" lang="en-US" altLang="ja-JP" sz="2800" dirty="0">
                <a:solidFill>
                  <a:schemeClr val="tx1"/>
                </a:solidFill>
              </a:rPr>
              <a:t>/</a:t>
            </a:r>
            <a:r>
              <a:rPr kumimoji="1" lang="ja-JP" altLang="en-US" sz="2800" dirty="0">
                <a:solidFill>
                  <a:srgbClr val="FF0000"/>
                </a:solidFill>
              </a:rPr>
              <a:t>現役経営者</a:t>
            </a:r>
            <a:r>
              <a:rPr kumimoji="1" lang="ja-JP" altLang="en-US" sz="2800" dirty="0"/>
              <a:t>による講義多数</a:t>
            </a:r>
            <a:endParaRPr kumimoji="1" lang="en-US" altLang="ja-JP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1</a:t>
            </a:r>
            <a:r>
              <a:rPr kumimoji="1" lang="ja-JP" altLang="en-US" sz="2800" dirty="0"/>
              <a:t>つのことを</a:t>
            </a:r>
            <a:r>
              <a:rPr kumimoji="1" lang="ja-JP" altLang="en-US" sz="2800" dirty="0">
                <a:solidFill>
                  <a:srgbClr val="FF0000"/>
                </a:solidFill>
              </a:rPr>
              <a:t>突き詰める</a:t>
            </a:r>
            <a:r>
              <a:rPr kumimoji="1" lang="en-US" altLang="ja-JP" sz="2800" dirty="0">
                <a:solidFill>
                  <a:schemeClr val="tx1"/>
                </a:solidFill>
              </a:rPr>
              <a:t>/</a:t>
            </a:r>
            <a:r>
              <a:rPr kumimoji="1" lang="ja-JP" altLang="en-US" sz="2800" dirty="0">
                <a:solidFill>
                  <a:schemeClr val="tx1"/>
                </a:solidFill>
              </a:rPr>
              <a:t>分野を横断して</a:t>
            </a:r>
            <a:r>
              <a:rPr kumimoji="1" lang="ja-JP" altLang="en-US" sz="2800" dirty="0">
                <a:solidFill>
                  <a:srgbClr val="FF0000"/>
                </a:solidFill>
              </a:rPr>
              <a:t>広く学ぶ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研究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基礎研究</a:t>
            </a:r>
            <a:r>
              <a:rPr kumimoji="1" lang="en-US" altLang="ja-JP" sz="2800" dirty="0"/>
              <a:t>/</a:t>
            </a:r>
            <a:r>
              <a:rPr kumimoji="1" lang="ja-JP" altLang="en-US" sz="2800" dirty="0">
                <a:solidFill>
                  <a:srgbClr val="FF0000"/>
                </a:solidFill>
              </a:rPr>
              <a:t>卒業研究</a:t>
            </a:r>
            <a:r>
              <a:rPr kumimoji="1" lang="en-US" altLang="ja-JP" sz="2800" dirty="0"/>
              <a:t>)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4AA43437-674F-4444-8FF8-08A18869691A}"/>
              </a:ext>
            </a:extLst>
          </p:cNvPr>
          <p:cNvSpPr/>
          <p:nvPr/>
        </p:nvSpPr>
        <p:spPr>
          <a:xfrm>
            <a:off x="4127576" y="4247308"/>
            <a:ext cx="3936848" cy="37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 descr="本の積み重ね">
            <a:extLst>
              <a:ext uri="{FF2B5EF4-FFF2-40B4-BE49-F238E27FC236}">
                <a16:creationId xmlns:a16="http://schemas.microsoft.com/office/drawing/2014/main" id="{C26F5B82-9229-4BF6-82C1-F2C4E51C6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8960" y="4814292"/>
            <a:ext cx="1873134" cy="1873134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E269C2-46C4-4C80-88D9-9546ADF2D1F3}"/>
              </a:ext>
            </a:extLst>
          </p:cNvPr>
          <p:cNvSpPr/>
          <p:nvPr/>
        </p:nvSpPr>
        <p:spPr>
          <a:xfrm>
            <a:off x="1097279" y="4845761"/>
            <a:ext cx="10058400" cy="905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>
                <a:solidFill>
                  <a:schemeClr val="tx1"/>
                </a:solidFill>
              </a:rPr>
              <a:t>興味があることを学びつくせる！</a:t>
            </a:r>
            <a:endParaRPr kumimoji="1" lang="en-US" altLang="ja-JP" sz="2800" u="sng" dirty="0">
              <a:solidFill>
                <a:schemeClr val="tx1"/>
              </a:solidFill>
            </a:endParaRPr>
          </a:p>
        </p:txBody>
      </p:sp>
      <p:pic>
        <p:nvPicPr>
          <p:cNvPr id="9" name="グラフィックス 8" descr="事務用品でいっぱいのマグカップ">
            <a:extLst>
              <a:ext uri="{FF2B5EF4-FFF2-40B4-BE49-F238E27FC236}">
                <a16:creationId xmlns:a16="http://schemas.microsoft.com/office/drawing/2014/main" id="{243C0E61-51BE-4D17-8EB5-19245085F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7471" y="655867"/>
            <a:ext cx="1194560" cy="1194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2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8F811E-6E49-4DBD-926F-937BC722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2-2. </a:t>
            </a:r>
            <a:r>
              <a:rPr kumimoji="1" lang="ja-JP" altLang="en-US" dirty="0"/>
              <a:t>留学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D04E77C-D5C0-444B-B115-78EF8FA50565}"/>
              </a:ext>
            </a:extLst>
          </p:cNvPr>
          <p:cNvSpPr/>
          <p:nvPr/>
        </p:nvSpPr>
        <p:spPr>
          <a:xfrm>
            <a:off x="1097280" y="1971163"/>
            <a:ext cx="10058400" cy="2042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ja-JP" altLang="en-US" sz="2800" dirty="0">
                <a:solidFill>
                  <a:schemeClr val="tx1"/>
                </a:solidFill>
              </a:rPr>
              <a:t>岡大は留学制度が充実</a:t>
            </a:r>
            <a:r>
              <a:rPr kumimoji="1" lang="en-US" altLang="ja-JP" sz="2800" dirty="0">
                <a:solidFill>
                  <a:schemeClr val="tx1"/>
                </a:solidFill>
              </a:rPr>
              <a:t>(</a:t>
            </a:r>
            <a:r>
              <a:rPr kumimoji="1" lang="ja-JP" altLang="en-US" sz="2800" dirty="0">
                <a:solidFill>
                  <a:srgbClr val="FF0000"/>
                </a:solidFill>
              </a:rPr>
              <a:t>経済学部向けプログラム</a:t>
            </a:r>
            <a:r>
              <a:rPr kumimoji="1" lang="en-US" altLang="ja-JP" sz="28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kumimoji="1" lang="ja-JP" altLang="en-US" sz="2800" dirty="0">
                <a:solidFill>
                  <a:schemeClr val="tx1"/>
                </a:solidFill>
              </a:rPr>
              <a:t>→</a:t>
            </a:r>
            <a:r>
              <a:rPr kumimoji="1" lang="en-US" altLang="ja-JP" sz="2800" dirty="0">
                <a:solidFill>
                  <a:schemeClr val="accent2"/>
                </a:solidFill>
              </a:rPr>
              <a:t>but</a:t>
            </a:r>
            <a:r>
              <a:rPr kumimoji="1" lang="ja-JP" altLang="en-US" sz="2800" dirty="0">
                <a:solidFill>
                  <a:schemeClr val="tx1"/>
                </a:solidFill>
              </a:rPr>
              <a:t>コロナ禍で留学は厳しい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just"/>
            <a:r>
              <a:rPr kumimoji="1" lang="ja-JP" altLang="en-US" sz="2800" dirty="0">
                <a:solidFill>
                  <a:schemeClr val="tx1"/>
                </a:solidFill>
              </a:rPr>
              <a:t>⇒オンライン留学、</a:t>
            </a:r>
            <a:r>
              <a:rPr kumimoji="1" lang="en-US" altLang="ja-JP" sz="2800" dirty="0">
                <a:solidFill>
                  <a:schemeClr val="tx1"/>
                </a:solidFill>
              </a:rPr>
              <a:t>L-caf</a:t>
            </a:r>
            <a:r>
              <a:rPr kumimoji="1" lang="en-US" altLang="ja-JP" sz="28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é</a:t>
            </a:r>
            <a:r>
              <a:rPr kumimoji="1" lang="ja-JP" altLang="en-US" sz="2800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1" lang="ja-JP" altLang="en-US" sz="2800" dirty="0">
                <a:solidFill>
                  <a:srgbClr val="FF0000"/>
                </a:solidFill>
                <a:latin typeface="+mn-ea"/>
              </a:rPr>
              <a:t>日本語会話パートナー</a:t>
            </a:r>
            <a:r>
              <a:rPr kumimoji="1" lang="ja-JP" altLang="en-US" sz="2800" dirty="0">
                <a:solidFill>
                  <a:schemeClr val="tx1"/>
                </a:solidFill>
                <a:latin typeface="+mn-ea"/>
              </a:rPr>
              <a:t>を活用</a:t>
            </a:r>
            <a:endParaRPr kumimoji="1" lang="en-US" altLang="ja-JP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852970A-7646-4837-BBB9-5C45BAB0F543}"/>
              </a:ext>
            </a:extLst>
          </p:cNvPr>
          <p:cNvSpPr/>
          <p:nvPr/>
        </p:nvSpPr>
        <p:spPr>
          <a:xfrm>
            <a:off x="1097279" y="4845761"/>
            <a:ext cx="10058400" cy="905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>
                <a:solidFill>
                  <a:schemeClr val="tx1"/>
                </a:solidFill>
              </a:rPr>
              <a:t>コロナ禍でも</a:t>
            </a:r>
            <a:r>
              <a:rPr kumimoji="1" lang="ja-JP" altLang="en-US" sz="2800" u="sng" dirty="0">
                <a:solidFill>
                  <a:srgbClr val="FF0000"/>
                </a:solidFill>
              </a:rPr>
              <a:t>国際交流</a:t>
            </a:r>
            <a:r>
              <a:rPr kumimoji="1" lang="ja-JP" altLang="en-US" sz="2800" u="sng" dirty="0">
                <a:solidFill>
                  <a:schemeClr val="tx1"/>
                </a:solidFill>
              </a:rPr>
              <a:t>を続ける！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CCF8A912-778F-4B41-9BE6-93C1AEF10B6B}"/>
              </a:ext>
            </a:extLst>
          </p:cNvPr>
          <p:cNvSpPr/>
          <p:nvPr/>
        </p:nvSpPr>
        <p:spPr>
          <a:xfrm>
            <a:off x="4127576" y="4247308"/>
            <a:ext cx="3936848" cy="37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グラフィックス 10" descr="飛んでいる紙飛行機">
            <a:extLst>
              <a:ext uri="{FF2B5EF4-FFF2-40B4-BE49-F238E27FC236}">
                <a16:creationId xmlns:a16="http://schemas.microsoft.com/office/drawing/2014/main" id="{4FEB714A-4142-4C4D-B538-DE74808CE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3101" y="856658"/>
            <a:ext cx="1162150" cy="927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732250-CC80-4AAC-BEBB-7E33E09C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2-2. </a:t>
            </a:r>
            <a:r>
              <a:rPr kumimoji="1" lang="ja-JP" altLang="en-US" dirty="0"/>
              <a:t>サークル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DB74669-539D-4F2A-AB54-2BFECA5572DC}"/>
              </a:ext>
            </a:extLst>
          </p:cNvPr>
          <p:cNvSpPr/>
          <p:nvPr/>
        </p:nvSpPr>
        <p:spPr>
          <a:xfrm>
            <a:off x="1097280" y="1971163"/>
            <a:ext cx="10058400" cy="2042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団体数</a:t>
            </a:r>
            <a:r>
              <a:rPr kumimoji="1" lang="en-US" altLang="ja-JP" sz="2800" dirty="0">
                <a:solidFill>
                  <a:srgbClr val="FF0000"/>
                </a:solidFill>
              </a:rPr>
              <a:t>120</a:t>
            </a:r>
            <a:r>
              <a:rPr kumimoji="1" lang="ja-JP" altLang="en-US" sz="2800" dirty="0">
                <a:solidFill>
                  <a:srgbClr val="FF0000"/>
                </a:solidFill>
              </a:rPr>
              <a:t>超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先輩後輩、学部を超えた</a:t>
            </a:r>
            <a:r>
              <a:rPr kumimoji="1" lang="ja-JP" altLang="en-US" sz="2800" dirty="0">
                <a:solidFill>
                  <a:srgbClr val="FF0000"/>
                </a:solidFill>
              </a:rPr>
              <a:t>一生モノの友達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高校にはないサークルも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7EFB6DC-9E27-4170-AD4A-43C635C73B7A}"/>
              </a:ext>
            </a:extLst>
          </p:cNvPr>
          <p:cNvSpPr/>
          <p:nvPr/>
        </p:nvSpPr>
        <p:spPr>
          <a:xfrm>
            <a:off x="1097279" y="4845761"/>
            <a:ext cx="10058400" cy="9050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>
                <a:solidFill>
                  <a:schemeClr val="tx1"/>
                </a:solidFill>
              </a:rPr>
              <a:t>学業と両立しながらサークル活動を楽しむ！！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0CD8CB78-CAEE-46FD-8BFD-7C7893638C4A}"/>
              </a:ext>
            </a:extLst>
          </p:cNvPr>
          <p:cNvSpPr/>
          <p:nvPr/>
        </p:nvSpPr>
        <p:spPr>
          <a:xfrm>
            <a:off x="4127576" y="4288069"/>
            <a:ext cx="3936848" cy="37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グラフィックス 12" descr="ギター">
            <a:extLst>
              <a:ext uri="{FF2B5EF4-FFF2-40B4-BE49-F238E27FC236}">
                <a16:creationId xmlns:a16="http://schemas.microsoft.com/office/drawing/2014/main" id="{3FE44DD3-399E-422E-BEFA-9CC085976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03283">
            <a:off x="4402537" y="769782"/>
            <a:ext cx="993549" cy="993549"/>
          </a:xfrm>
          <a:prstGeom prst="rect">
            <a:avLst/>
          </a:prstGeom>
        </p:spPr>
      </p:pic>
      <p:pic>
        <p:nvPicPr>
          <p:cNvPr id="14" name="グラフィックス 13" descr="フットボール">
            <a:extLst>
              <a:ext uri="{FF2B5EF4-FFF2-40B4-BE49-F238E27FC236}">
                <a16:creationId xmlns:a16="http://schemas.microsoft.com/office/drawing/2014/main" id="{4FED7244-DC0B-4608-93E6-B9CB2A5D7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124749">
            <a:off x="9910637" y="2966528"/>
            <a:ext cx="1250585" cy="1250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5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5"/>
</p:tagLst>
</file>

<file path=ppt/theme/theme1.xml><?xml version="1.0" encoding="utf-8"?>
<a:theme xmlns:a="http://schemas.openxmlformats.org/drawingml/2006/main" name="レトロスペクト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</TotalTime>
  <Words>330</Words>
  <Application>Microsoft Macintosh PowerPoint</Application>
  <PresentationFormat>ワイド画面</PresentationFormat>
  <Paragraphs>74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游明朝</vt:lpstr>
      <vt:lpstr>Arial</vt:lpstr>
      <vt:lpstr>Calibri</vt:lpstr>
      <vt:lpstr>Calibri Light</vt:lpstr>
      <vt:lpstr>レトロスペクト</vt:lpstr>
      <vt:lpstr>やりたいこと全部やる4年間</vt:lpstr>
      <vt:lpstr>目次</vt:lpstr>
      <vt:lpstr>目次</vt:lpstr>
      <vt:lpstr>1. 自己紹介</vt:lpstr>
      <vt:lpstr>目次</vt:lpstr>
      <vt:lpstr>2. 大学生活</vt:lpstr>
      <vt:lpstr>2-1. 授業</vt:lpstr>
      <vt:lpstr>2-2. 留学</vt:lpstr>
      <vt:lpstr>2-2. サークル</vt:lpstr>
      <vt:lpstr>2-3. アルバイト</vt:lpstr>
      <vt:lpstr>目次</vt:lpstr>
      <vt:lpstr>3. 終わりに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やりたいこと全部やる4年間</dc:title>
  <dc:creator>周藤 明日香</dc:creator>
  <cp:lastModifiedBy>田口 雅弘</cp:lastModifiedBy>
  <cp:revision>15</cp:revision>
  <dcterms:created xsi:type="dcterms:W3CDTF">2021-07-17T05:13:29Z</dcterms:created>
  <dcterms:modified xsi:type="dcterms:W3CDTF">2021-08-05T03:42:34Z</dcterms:modified>
</cp:coreProperties>
</file>