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Lst>
  <p:notesMasterIdLst>
    <p:notesMasterId r:id="rId17"/>
  </p:notesMasterIdLst>
  <p:sldIdLst>
    <p:sldId id="261" r:id="rId3"/>
    <p:sldId id="288" r:id="rId4"/>
    <p:sldId id="269" r:id="rId5"/>
    <p:sldId id="284" r:id="rId6"/>
    <p:sldId id="285" r:id="rId7"/>
    <p:sldId id="286" r:id="rId8"/>
    <p:sldId id="281" r:id="rId9"/>
    <p:sldId id="282" r:id="rId10"/>
    <p:sldId id="258" r:id="rId11"/>
    <p:sldId id="283" r:id="rId12"/>
    <p:sldId id="287" r:id="rId13"/>
    <p:sldId id="276" r:id="rId14"/>
    <p:sldId id="277" r:id="rId15"/>
    <p:sldId id="270" r:id="rId16"/>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0" autoAdjust="0"/>
    <p:restoredTop sz="88299" autoAdjust="0"/>
  </p:normalViewPr>
  <p:slideViewPr>
    <p:cSldViewPr snapToGrid="0" snapToObjects="1">
      <p:cViewPr varScale="1">
        <p:scale>
          <a:sx n="112" d="100"/>
          <a:sy n="112" d="100"/>
        </p:scale>
        <p:origin x="221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2698-488D-8AA9-7E383AD8B86E}"/>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2698-488D-8AA9-7E383AD8B86E}"/>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2698-488D-8AA9-7E383AD8B86E}"/>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2698-488D-8AA9-7E383AD8B86E}"/>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09-2698-488D-8AA9-7E383AD8B86E}"/>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0B-2698-488D-8AA9-7E383AD8B86E}"/>
              </c:ext>
            </c:extLst>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0D-2698-488D-8AA9-7E383AD8B86E}"/>
              </c:ext>
            </c:extLst>
          </c:dPt>
          <c:dPt>
            <c:idx val="7"/>
            <c:bubble3D val="0"/>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c:spPr>
            <c:extLst>
              <c:ext xmlns:c16="http://schemas.microsoft.com/office/drawing/2014/chart" uri="{C3380CC4-5D6E-409C-BE32-E72D297353CC}">
                <c16:uniqueId val="{0000000F-2698-488D-8AA9-7E383AD8B86E}"/>
              </c:ext>
            </c:extLst>
          </c:dPt>
          <c:dLbls>
            <c:dLbl>
              <c:idx val="6"/>
              <c:layout>
                <c:manualLayout>
                  <c:x val="2.1177719135175944E-2"/>
                  <c:y val="0.1303165675719106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698-488D-8AA9-7E383AD8B86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PL"/>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Sheet3!$B$11:$I$11</c:f>
              <c:strCache>
                <c:ptCount val="8"/>
                <c:pt idx="0">
                  <c:v>製造業・建設業</c:v>
                </c:pt>
                <c:pt idx="1">
                  <c:v>輸送・通信・電気他</c:v>
                </c:pt>
                <c:pt idx="2">
                  <c:v>卸売
小売業</c:v>
                </c:pt>
                <c:pt idx="3">
                  <c:v>金融
保険業</c:v>
                </c:pt>
                <c:pt idx="4">
                  <c:v>サービス業（医療・教育・不動産他）</c:v>
                </c:pt>
                <c:pt idx="5">
                  <c:v>公務員等</c:v>
                </c:pt>
                <c:pt idx="6">
                  <c:v>進学</c:v>
                </c:pt>
                <c:pt idx="7">
                  <c:v>その他</c:v>
                </c:pt>
              </c:strCache>
            </c:strRef>
          </c:cat>
          <c:val>
            <c:numRef>
              <c:f>Sheet3!$B$12:$I$12</c:f>
              <c:numCache>
                <c:formatCode>0</c:formatCode>
                <c:ptCount val="8"/>
                <c:pt idx="0">
                  <c:v>14.8</c:v>
                </c:pt>
                <c:pt idx="1">
                  <c:v>10.199999999999999</c:v>
                </c:pt>
                <c:pt idx="2">
                  <c:v>6.8</c:v>
                </c:pt>
                <c:pt idx="3">
                  <c:v>15.9</c:v>
                </c:pt>
                <c:pt idx="4">
                  <c:v>11.4</c:v>
                </c:pt>
                <c:pt idx="5">
                  <c:v>38.1</c:v>
                </c:pt>
                <c:pt idx="6">
                  <c:v>1</c:v>
                </c:pt>
                <c:pt idx="7" formatCode="General">
                  <c:v>2.8</c:v>
                </c:pt>
              </c:numCache>
            </c:numRef>
          </c:val>
          <c:extLst>
            <c:ext xmlns:c16="http://schemas.microsoft.com/office/drawing/2014/chart" uri="{C3380CC4-5D6E-409C-BE32-E72D297353CC}">
              <c16:uniqueId val="{00000010-2698-488D-8AA9-7E383AD8B86E}"/>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DE32A-F82A-436E-A79A-9D3743213F19}"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kumimoji="1" lang="ja-JP" altLang="en-US"/>
        </a:p>
      </dgm:t>
    </dgm:pt>
    <dgm:pt modelId="{A3FA9856-AB4E-4354-9BF8-3972881ACB53}">
      <dgm:prSet phldrT="[テキスト]" custT="1"/>
      <dgm:spPr/>
      <dgm:t>
        <a:bodyPr/>
        <a:lstStyle/>
        <a:p>
          <a:r>
            <a:rPr kumimoji="1" lang="ja-JP" altLang="en-US" sz="2300" dirty="0"/>
            <a:t>現代地方自治経営論</a:t>
          </a:r>
          <a:endParaRPr kumimoji="1" lang="en-US" altLang="ja-JP" sz="2300" dirty="0"/>
        </a:p>
        <a:p>
          <a:r>
            <a:rPr kumimoji="1" lang="ja-JP" altLang="en-US" sz="1400" b="1" dirty="0"/>
            <a:t>岡山県庁・市役所から講師を迎え、地方自治の現状と課題等について講義します。</a:t>
          </a:r>
          <a:endParaRPr kumimoji="1" lang="en-US" altLang="ja-JP" sz="1400" b="1" dirty="0"/>
        </a:p>
      </dgm:t>
    </dgm:pt>
    <dgm:pt modelId="{5B03814A-641A-4EB9-8181-D7B6453D834C}" type="parTrans" cxnId="{40D93F97-2784-47E6-B6DE-65C961E0B1FA}">
      <dgm:prSet/>
      <dgm:spPr/>
      <dgm:t>
        <a:bodyPr/>
        <a:lstStyle/>
        <a:p>
          <a:endParaRPr kumimoji="1" lang="ja-JP" altLang="en-US"/>
        </a:p>
      </dgm:t>
    </dgm:pt>
    <dgm:pt modelId="{E54ABC55-5B41-4182-AF25-299D1A4A5ABC}" type="sibTrans" cxnId="{40D93F97-2784-47E6-B6DE-65C961E0B1FA}">
      <dgm:prSet/>
      <dgm:spPr/>
      <dgm:t>
        <a:bodyPr/>
        <a:lstStyle/>
        <a:p>
          <a:endParaRPr kumimoji="1" lang="ja-JP" altLang="en-US"/>
        </a:p>
      </dgm:t>
    </dgm:pt>
    <dgm:pt modelId="{845895C5-BA5E-4CE6-8DED-988E72D22F75}">
      <dgm:prSet phldrT="[テキスト]" custT="1"/>
      <dgm:spPr/>
      <dgm:t>
        <a:bodyPr/>
        <a:lstStyle/>
        <a:p>
          <a:r>
            <a:rPr kumimoji="1" lang="ja-JP" altLang="en-US" sz="2000" b="1" dirty="0"/>
            <a:t>経済経営特殊講義</a:t>
          </a:r>
          <a:endParaRPr kumimoji="1" lang="en-US" altLang="ja-JP" sz="2000" b="1" dirty="0"/>
        </a:p>
        <a:p>
          <a:r>
            <a:rPr kumimoji="1" lang="ja-JP" altLang="en-US" sz="1400" b="1" dirty="0"/>
            <a:t>岡山経済同友会会員企業経営者により、経営理念をはじめ、経済の現場の見方を教えます。</a:t>
          </a:r>
        </a:p>
      </dgm:t>
    </dgm:pt>
    <dgm:pt modelId="{FE78A5D2-1805-47DB-BC65-68149AF0F35F}" type="parTrans" cxnId="{02ED4DBA-9DCF-490E-BB1F-1598E981EFAC}">
      <dgm:prSet/>
      <dgm:spPr/>
      <dgm:t>
        <a:bodyPr/>
        <a:lstStyle/>
        <a:p>
          <a:endParaRPr kumimoji="1" lang="ja-JP" altLang="en-US"/>
        </a:p>
      </dgm:t>
    </dgm:pt>
    <dgm:pt modelId="{CC8DE11E-3E8E-415C-B148-A31C51FAD6B0}" type="sibTrans" cxnId="{02ED4DBA-9DCF-490E-BB1F-1598E981EFAC}">
      <dgm:prSet/>
      <dgm:spPr/>
      <dgm:t>
        <a:bodyPr/>
        <a:lstStyle/>
        <a:p>
          <a:endParaRPr kumimoji="1" lang="ja-JP" altLang="en-US"/>
        </a:p>
      </dgm:t>
    </dgm:pt>
    <dgm:pt modelId="{D5B97A19-2D3A-4F52-B096-BD5CDD54AFCE}">
      <dgm:prSet phldrT="[テキスト]" custT="1"/>
      <dgm:spPr/>
      <dgm:t>
        <a:bodyPr/>
        <a:lstStyle/>
        <a:p>
          <a:r>
            <a:rPr kumimoji="1" lang="ja-JP" altLang="en-US" sz="1900" b="1" dirty="0"/>
            <a:t>現代中小企業論</a:t>
          </a:r>
          <a:endParaRPr kumimoji="1" lang="en-US" altLang="ja-JP" sz="1900" b="1" dirty="0"/>
        </a:p>
        <a:p>
          <a:r>
            <a:rPr kumimoji="1" lang="ja-JP" altLang="en-US" sz="1400" b="1" dirty="0"/>
            <a:t>岡山中小企業家同友会会員企業経営者による講義です。</a:t>
          </a:r>
        </a:p>
      </dgm:t>
    </dgm:pt>
    <dgm:pt modelId="{A5FBC18B-2A44-4B8F-98BB-8907280D763B}" type="parTrans" cxnId="{62D2E22F-47AB-481F-9444-0BB78F081840}">
      <dgm:prSet/>
      <dgm:spPr/>
      <dgm:t>
        <a:bodyPr/>
        <a:lstStyle/>
        <a:p>
          <a:endParaRPr kumimoji="1" lang="ja-JP" altLang="en-US"/>
        </a:p>
      </dgm:t>
    </dgm:pt>
    <dgm:pt modelId="{3241A8BD-C774-4B85-A566-39920B12F2C4}" type="sibTrans" cxnId="{62D2E22F-47AB-481F-9444-0BB78F081840}">
      <dgm:prSet/>
      <dgm:spPr/>
      <dgm:t>
        <a:bodyPr/>
        <a:lstStyle/>
        <a:p>
          <a:endParaRPr kumimoji="1" lang="ja-JP" altLang="en-US"/>
        </a:p>
      </dgm:t>
    </dgm:pt>
    <dgm:pt modelId="{5EA5914E-8046-438B-8E46-5399787AD34A}">
      <dgm:prSet phldrT="[テキスト]" custT="1"/>
      <dgm:spPr/>
      <dgm:t>
        <a:bodyPr/>
        <a:lstStyle/>
        <a:p>
          <a:r>
            <a:rPr kumimoji="1" lang="ja-JP" altLang="en-US" sz="1800" b="1" dirty="0"/>
            <a:t>資本市場の役割と証券投資</a:t>
          </a:r>
          <a:endParaRPr kumimoji="1" lang="en-US" altLang="ja-JP" sz="1800" b="1" dirty="0"/>
        </a:p>
        <a:p>
          <a:r>
            <a:rPr kumimoji="1" lang="ja-JP" altLang="en-US" sz="1400" b="1" dirty="0"/>
            <a:t>野村証券から派遣された専門家による講義であり、株式、債券、投資信託への投資に関する実践的な知識を提供します。</a:t>
          </a:r>
        </a:p>
      </dgm:t>
    </dgm:pt>
    <dgm:pt modelId="{D76F9E10-8B16-4BE3-BB3E-1F5220044F91}" type="parTrans" cxnId="{058E35CC-27B5-438C-B351-5F38B2D8DAC1}">
      <dgm:prSet/>
      <dgm:spPr/>
      <dgm:t>
        <a:bodyPr/>
        <a:lstStyle/>
        <a:p>
          <a:endParaRPr kumimoji="1" lang="ja-JP" altLang="en-US"/>
        </a:p>
      </dgm:t>
    </dgm:pt>
    <dgm:pt modelId="{59A97498-DF64-4166-83BF-5BBEA4F7D9EA}" type="sibTrans" cxnId="{058E35CC-27B5-438C-B351-5F38B2D8DAC1}">
      <dgm:prSet/>
      <dgm:spPr/>
      <dgm:t>
        <a:bodyPr/>
        <a:lstStyle/>
        <a:p>
          <a:endParaRPr kumimoji="1" lang="ja-JP" altLang="en-US"/>
        </a:p>
      </dgm:t>
    </dgm:pt>
    <dgm:pt modelId="{20CB3B2C-3C10-4EB5-889E-A7F4E4E98882}" type="pres">
      <dgm:prSet presAssocID="{CCDDE32A-F82A-436E-A79A-9D3743213F19}" presName="linear" presStyleCnt="0">
        <dgm:presLayoutVars>
          <dgm:dir/>
          <dgm:animLvl val="lvl"/>
          <dgm:resizeHandles val="exact"/>
        </dgm:presLayoutVars>
      </dgm:prSet>
      <dgm:spPr/>
    </dgm:pt>
    <dgm:pt modelId="{CA13BBB2-D847-4F1B-8EC4-C97DAA6650FB}" type="pres">
      <dgm:prSet presAssocID="{A3FA9856-AB4E-4354-9BF8-3972881ACB53}" presName="parentLin" presStyleCnt="0"/>
      <dgm:spPr/>
    </dgm:pt>
    <dgm:pt modelId="{10530B4C-204B-491C-8C76-254BE5D1895A}" type="pres">
      <dgm:prSet presAssocID="{A3FA9856-AB4E-4354-9BF8-3972881ACB53}" presName="parentLeftMargin" presStyleLbl="node1" presStyleIdx="0" presStyleCnt="4"/>
      <dgm:spPr/>
    </dgm:pt>
    <dgm:pt modelId="{C16CC7C8-BE86-4999-974A-CC5AE6A7FECF}" type="pres">
      <dgm:prSet presAssocID="{A3FA9856-AB4E-4354-9BF8-3972881ACB53}" presName="parentText" presStyleLbl="node1" presStyleIdx="0" presStyleCnt="4" custScaleY="210128">
        <dgm:presLayoutVars>
          <dgm:chMax val="0"/>
          <dgm:bulletEnabled val="1"/>
        </dgm:presLayoutVars>
      </dgm:prSet>
      <dgm:spPr/>
    </dgm:pt>
    <dgm:pt modelId="{E0A6359D-F490-480A-A213-9CEEBD1CF7E3}" type="pres">
      <dgm:prSet presAssocID="{A3FA9856-AB4E-4354-9BF8-3972881ACB53}" presName="negativeSpace" presStyleCnt="0"/>
      <dgm:spPr/>
    </dgm:pt>
    <dgm:pt modelId="{15834EA8-7EDC-4BC3-B783-74FEB8E1D018}" type="pres">
      <dgm:prSet presAssocID="{A3FA9856-AB4E-4354-9BF8-3972881ACB53}" presName="childText" presStyleLbl="conFgAcc1" presStyleIdx="0" presStyleCnt="4">
        <dgm:presLayoutVars>
          <dgm:bulletEnabled val="1"/>
        </dgm:presLayoutVars>
      </dgm:prSet>
      <dgm:spPr/>
    </dgm:pt>
    <dgm:pt modelId="{452573C0-F73C-43DC-B90F-20580AD32DF9}" type="pres">
      <dgm:prSet presAssocID="{E54ABC55-5B41-4182-AF25-299D1A4A5ABC}" presName="spaceBetweenRectangles" presStyleCnt="0"/>
      <dgm:spPr/>
    </dgm:pt>
    <dgm:pt modelId="{3F220E5C-B332-4FB7-99C2-3DF40D3D21BD}" type="pres">
      <dgm:prSet presAssocID="{845895C5-BA5E-4CE6-8DED-988E72D22F75}" presName="parentLin" presStyleCnt="0"/>
      <dgm:spPr/>
    </dgm:pt>
    <dgm:pt modelId="{4E1A3E08-A514-4D77-893D-2072A9511D9E}" type="pres">
      <dgm:prSet presAssocID="{845895C5-BA5E-4CE6-8DED-988E72D22F75}" presName="parentLeftMargin" presStyleLbl="node1" presStyleIdx="0" presStyleCnt="4"/>
      <dgm:spPr/>
    </dgm:pt>
    <dgm:pt modelId="{389B761F-03C1-4331-BAA9-109C7604BF44}" type="pres">
      <dgm:prSet presAssocID="{845895C5-BA5E-4CE6-8DED-988E72D22F75}" presName="parentText" presStyleLbl="node1" presStyleIdx="1" presStyleCnt="4" custScaleY="218914">
        <dgm:presLayoutVars>
          <dgm:chMax val="0"/>
          <dgm:bulletEnabled val="1"/>
        </dgm:presLayoutVars>
      </dgm:prSet>
      <dgm:spPr/>
    </dgm:pt>
    <dgm:pt modelId="{07B7D39C-B1AA-41F6-8C41-1050F58B21BC}" type="pres">
      <dgm:prSet presAssocID="{845895C5-BA5E-4CE6-8DED-988E72D22F75}" presName="negativeSpace" presStyleCnt="0"/>
      <dgm:spPr/>
    </dgm:pt>
    <dgm:pt modelId="{F6B90E17-F049-45EE-911B-D57A634498E8}" type="pres">
      <dgm:prSet presAssocID="{845895C5-BA5E-4CE6-8DED-988E72D22F75}" presName="childText" presStyleLbl="conFgAcc1" presStyleIdx="1" presStyleCnt="4">
        <dgm:presLayoutVars>
          <dgm:bulletEnabled val="1"/>
        </dgm:presLayoutVars>
      </dgm:prSet>
      <dgm:spPr/>
    </dgm:pt>
    <dgm:pt modelId="{6DAA7881-B322-4399-9535-C43CA30D05F2}" type="pres">
      <dgm:prSet presAssocID="{CC8DE11E-3E8E-415C-B148-A31C51FAD6B0}" presName="spaceBetweenRectangles" presStyleCnt="0"/>
      <dgm:spPr/>
    </dgm:pt>
    <dgm:pt modelId="{3B206567-2B58-480D-B942-158B878F2E5E}" type="pres">
      <dgm:prSet presAssocID="{D5B97A19-2D3A-4F52-B096-BD5CDD54AFCE}" presName="parentLin" presStyleCnt="0"/>
      <dgm:spPr/>
    </dgm:pt>
    <dgm:pt modelId="{CC6940F1-D374-4E0A-8887-60CCC58C767E}" type="pres">
      <dgm:prSet presAssocID="{D5B97A19-2D3A-4F52-B096-BD5CDD54AFCE}" presName="parentLeftMargin" presStyleLbl="node1" presStyleIdx="1" presStyleCnt="4"/>
      <dgm:spPr/>
    </dgm:pt>
    <dgm:pt modelId="{E2D7CB1F-577B-4C8A-A417-A41609EAC706}" type="pres">
      <dgm:prSet presAssocID="{D5B97A19-2D3A-4F52-B096-BD5CDD54AFCE}" presName="parentText" presStyleLbl="node1" presStyleIdx="2" presStyleCnt="4" custScaleY="245760">
        <dgm:presLayoutVars>
          <dgm:chMax val="0"/>
          <dgm:bulletEnabled val="1"/>
        </dgm:presLayoutVars>
      </dgm:prSet>
      <dgm:spPr/>
    </dgm:pt>
    <dgm:pt modelId="{CB59E88C-DBB7-456F-9A9A-DB3C79C45075}" type="pres">
      <dgm:prSet presAssocID="{D5B97A19-2D3A-4F52-B096-BD5CDD54AFCE}" presName="negativeSpace" presStyleCnt="0"/>
      <dgm:spPr/>
    </dgm:pt>
    <dgm:pt modelId="{2645BB65-A530-4C20-8293-F95EF6A7426D}" type="pres">
      <dgm:prSet presAssocID="{D5B97A19-2D3A-4F52-B096-BD5CDD54AFCE}" presName="childText" presStyleLbl="conFgAcc1" presStyleIdx="2" presStyleCnt="4">
        <dgm:presLayoutVars>
          <dgm:bulletEnabled val="1"/>
        </dgm:presLayoutVars>
      </dgm:prSet>
      <dgm:spPr/>
    </dgm:pt>
    <dgm:pt modelId="{8604273B-C83F-403D-8379-59CE65507D7B}" type="pres">
      <dgm:prSet presAssocID="{3241A8BD-C774-4B85-A566-39920B12F2C4}" presName="spaceBetweenRectangles" presStyleCnt="0"/>
      <dgm:spPr/>
    </dgm:pt>
    <dgm:pt modelId="{A727C34F-3A1E-4F07-B880-D1EC6E16EA4A}" type="pres">
      <dgm:prSet presAssocID="{5EA5914E-8046-438B-8E46-5399787AD34A}" presName="parentLin" presStyleCnt="0"/>
      <dgm:spPr/>
    </dgm:pt>
    <dgm:pt modelId="{0E63397F-CFAF-4659-8F53-DC62D0DA28E5}" type="pres">
      <dgm:prSet presAssocID="{5EA5914E-8046-438B-8E46-5399787AD34A}" presName="parentLeftMargin" presStyleLbl="node1" presStyleIdx="2" presStyleCnt="4"/>
      <dgm:spPr/>
    </dgm:pt>
    <dgm:pt modelId="{87C70CCB-EE95-4DA1-8B4D-9BCC10E0B22C}" type="pres">
      <dgm:prSet presAssocID="{5EA5914E-8046-438B-8E46-5399787AD34A}" presName="parentText" presStyleLbl="node1" presStyleIdx="3" presStyleCnt="4" custScaleY="308606">
        <dgm:presLayoutVars>
          <dgm:chMax val="0"/>
          <dgm:bulletEnabled val="1"/>
        </dgm:presLayoutVars>
      </dgm:prSet>
      <dgm:spPr/>
    </dgm:pt>
    <dgm:pt modelId="{D9148056-EE02-481D-87C2-93AADC0A9325}" type="pres">
      <dgm:prSet presAssocID="{5EA5914E-8046-438B-8E46-5399787AD34A}" presName="negativeSpace" presStyleCnt="0"/>
      <dgm:spPr/>
    </dgm:pt>
    <dgm:pt modelId="{61D08CBF-A516-4D87-9FEC-84D9946FC9DD}" type="pres">
      <dgm:prSet presAssocID="{5EA5914E-8046-438B-8E46-5399787AD34A}" presName="childText" presStyleLbl="conFgAcc1" presStyleIdx="3" presStyleCnt="4">
        <dgm:presLayoutVars>
          <dgm:bulletEnabled val="1"/>
        </dgm:presLayoutVars>
      </dgm:prSet>
      <dgm:spPr/>
    </dgm:pt>
  </dgm:ptLst>
  <dgm:cxnLst>
    <dgm:cxn modelId="{314DA31B-E7D2-49A6-9FD9-379B3D0993C8}" type="presOf" srcId="{845895C5-BA5E-4CE6-8DED-988E72D22F75}" destId="{4E1A3E08-A514-4D77-893D-2072A9511D9E}" srcOrd="0" destOrd="0" presId="urn:microsoft.com/office/officeart/2005/8/layout/list1"/>
    <dgm:cxn modelId="{295E9021-4567-44DA-9BA2-61621AD98B74}" type="presOf" srcId="{5EA5914E-8046-438B-8E46-5399787AD34A}" destId="{0E63397F-CFAF-4659-8F53-DC62D0DA28E5}" srcOrd="0" destOrd="0" presId="urn:microsoft.com/office/officeart/2005/8/layout/list1"/>
    <dgm:cxn modelId="{62D2E22F-47AB-481F-9444-0BB78F081840}" srcId="{CCDDE32A-F82A-436E-A79A-9D3743213F19}" destId="{D5B97A19-2D3A-4F52-B096-BD5CDD54AFCE}" srcOrd="2" destOrd="0" parTransId="{A5FBC18B-2A44-4B8F-98BB-8907280D763B}" sibTransId="{3241A8BD-C774-4B85-A566-39920B12F2C4}"/>
    <dgm:cxn modelId="{7E22CA6B-43F5-4E10-B3AA-1D25DC421DD4}" type="presOf" srcId="{D5B97A19-2D3A-4F52-B096-BD5CDD54AFCE}" destId="{CC6940F1-D374-4E0A-8887-60CCC58C767E}" srcOrd="0" destOrd="0" presId="urn:microsoft.com/office/officeart/2005/8/layout/list1"/>
    <dgm:cxn modelId="{40D93F97-2784-47E6-B6DE-65C961E0B1FA}" srcId="{CCDDE32A-F82A-436E-A79A-9D3743213F19}" destId="{A3FA9856-AB4E-4354-9BF8-3972881ACB53}" srcOrd="0" destOrd="0" parTransId="{5B03814A-641A-4EB9-8181-D7B6453D834C}" sibTransId="{E54ABC55-5B41-4182-AF25-299D1A4A5ABC}"/>
    <dgm:cxn modelId="{87FE76A9-08AD-41F0-A530-9771560F59B3}" type="presOf" srcId="{A3FA9856-AB4E-4354-9BF8-3972881ACB53}" destId="{C16CC7C8-BE86-4999-974A-CC5AE6A7FECF}" srcOrd="1" destOrd="0" presId="urn:microsoft.com/office/officeart/2005/8/layout/list1"/>
    <dgm:cxn modelId="{4A2D0DB4-E045-4452-A645-BC9C901DB054}" type="presOf" srcId="{D5B97A19-2D3A-4F52-B096-BD5CDD54AFCE}" destId="{E2D7CB1F-577B-4C8A-A417-A41609EAC706}" srcOrd="1" destOrd="0" presId="urn:microsoft.com/office/officeart/2005/8/layout/list1"/>
    <dgm:cxn modelId="{02ED4DBA-9DCF-490E-BB1F-1598E981EFAC}" srcId="{CCDDE32A-F82A-436E-A79A-9D3743213F19}" destId="{845895C5-BA5E-4CE6-8DED-988E72D22F75}" srcOrd="1" destOrd="0" parTransId="{FE78A5D2-1805-47DB-BC65-68149AF0F35F}" sibTransId="{CC8DE11E-3E8E-415C-B148-A31C51FAD6B0}"/>
    <dgm:cxn modelId="{3A790DC6-8C9F-4CF7-B7A8-7390B6BABC3A}" type="presOf" srcId="{5EA5914E-8046-438B-8E46-5399787AD34A}" destId="{87C70CCB-EE95-4DA1-8B4D-9BCC10E0B22C}" srcOrd="1" destOrd="0" presId="urn:microsoft.com/office/officeart/2005/8/layout/list1"/>
    <dgm:cxn modelId="{F598BDC6-6550-4B3B-BA1C-E050746502B6}" type="presOf" srcId="{A3FA9856-AB4E-4354-9BF8-3972881ACB53}" destId="{10530B4C-204B-491C-8C76-254BE5D1895A}" srcOrd="0" destOrd="0" presId="urn:microsoft.com/office/officeart/2005/8/layout/list1"/>
    <dgm:cxn modelId="{058E35CC-27B5-438C-B351-5F38B2D8DAC1}" srcId="{CCDDE32A-F82A-436E-A79A-9D3743213F19}" destId="{5EA5914E-8046-438B-8E46-5399787AD34A}" srcOrd="3" destOrd="0" parTransId="{D76F9E10-8B16-4BE3-BB3E-1F5220044F91}" sibTransId="{59A97498-DF64-4166-83BF-5BBEA4F7D9EA}"/>
    <dgm:cxn modelId="{0E39D1E5-1B99-48D3-862A-F38EC14005D6}" type="presOf" srcId="{845895C5-BA5E-4CE6-8DED-988E72D22F75}" destId="{389B761F-03C1-4331-BAA9-109C7604BF44}" srcOrd="1" destOrd="0" presId="urn:microsoft.com/office/officeart/2005/8/layout/list1"/>
    <dgm:cxn modelId="{2FF6CBF7-5314-4E87-AF46-4BC850AB552B}" type="presOf" srcId="{CCDDE32A-F82A-436E-A79A-9D3743213F19}" destId="{20CB3B2C-3C10-4EB5-889E-A7F4E4E98882}" srcOrd="0" destOrd="0" presId="urn:microsoft.com/office/officeart/2005/8/layout/list1"/>
    <dgm:cxn modelId="{4FE973A0-55A1-40AD-9F0B-525C51B18DFC}" type="presParOf" srcId="{20CB3B2C-3C10-4EB5-889E-A7F4E4E98882}" destId="{CA13BBB2-D847-4F1B-8EC4-C97DAA6650FB}" srcOrd="0" destOrd="0" presId="urn:microsoft.com/office/officeart/2005/8/layout/list1"/>
    <dgm:cxn modelId="{D10B5612-12CD-491A-835F-DEC6E17A4B92}" type="presParOf" srcId="{CA13BBB2-D847-4F1B-8EC4-C97DAA6650FB}" destId="{10530B4C-204B-491C-8C76-254BE5D1895A}" srcOrd="0" destOrd="0" presId="urn:microsoft.com/office/officeart/2005/8/layout/list1"/>
    <dgm:cxn modelId="{220B83E5-4959-4E45-9418-6D71793E11EF}" type="presParOf" srcId="{CA13BBB2-D847-4F1B-8EC4-C97DAA6650FB}" destId="{C16CC7C8-BE86-4999-974A-CC5AE6A7FECF}" srcOrd="1" destOrd="0" presId="urn:microsoft.com/office/officeart/2005/8/layout/list1"/>
    <dgm:cxn modelId="{C0BBC48C-908A-4A2D-9143-181BA0DC399D}" type="presParOf" srcId="{20CB3B2C-3C10-4EB5-889E-A7F4E4E98882}" destId="{E0A6359D-F490-480A-A213-9CEEBD1CF7E3}" srcOrd="1" destOrd="0" presId="urn:microsoft.com/office/officeart/2005/8/layout/list1"/>
    <dgm:cxn modelId="{1B65B186-9722-499C-8999-7BD58DFABDB8}" type="presParOf" srcId="{20CB3B2C-3C10-4EB5-889E-A7F4E4E98882}" destId="{15834EA8-7EDC-4BC3-B783-74FEB8E1D018}" srcOrd="2" destOrd="0" presId="urn:microsoft.com/office/officeart/2005/8/layout/list1"/>
    <dgm:cxn modelId="{D8A65F4E-6E1C-474E-B97B-A2A2A3460B3D}" type="presParOf" srcId="{20CB3B2C-3C10-4EB5-889E-A7F4E4E98882}" destId="{452573C0-F73C-43DC-B90F-20580AD32DF9}" srcOrd="3" destOrd="0" presId="urn:microsoft.com/office/officeart/2005/8/layout/list1"/>
    <dgm:cxn modelId="{86C40A79-C9DC-4F9D-B448-4A00E38F04CC}" type="presParOf" srcId="{20CB3B2C-3C10-4EB5-889E-A7F4E4E98882}" destId="{3F220E5C-B332-4FB7-99C2-3DF40D3D21BD}" srcOrd="4" destOrd="0" presId="urn:microsoft.com/office/officeart/2005/8/layout/list1"/>
    <dgm:cxn modelId="{BF720CE7-8366-467C-9F85-3C34D76AB987}" type="presParOf" srcId="{3F220E5C-B332-4FB7-99C2-3DF40D3D21BD}" destId="{4E1A3E08-A514-4D77-893D-2072A9511D9E}" srcOrd="0" destOrd="0" presId="urn:microsoft.com/office/officeart/2005/8/layout/list1"/>
    <dgm:cxn modelId="{9CAB294C-3EB7-4AB0-A05E-4FAC023D9B72}" type="presParOf" srcId="{3F220E5C-B332-4FB7-99C2-3DF40D3D21BD}" destId="{389B761F-03C1-4331-BAA9-109C7604BF44}" srcOrd="1" destOrd="0" presId="urn:microsoft.com/office/officeart/2005/8/layout/list1"/>
    <dgm:cxn modelId="{243DB183-0071-4CC5-AED3-A2D739686BEE}" type="presParOf" srcId="{20CB3B2C-3C10-4EB5-889E-A7F4E4E98882}" destId="{07B7D39C-B1AA-41F6-8C41-1050F58B21BC}" srcOrd="5" destOrd="0" presId="urn:microsoft.com/office/officeart/2005/8/layout/list1"/>
    <dgm:cxn modelId="{F74D28E6-C318-44E3-9BEC-5B888E225DAA}" type="presParOf" srcId="{20CB3B2C-3C10-4EB5-889E-A7F4E4E98882}" destId="{F6B90E17-F049-45EE-911B-D57A634498E8}" srcOrd="6" destOrd="0" presId="urn:microsoft.com/office/officeart/2005/8/layout/list1"/>
    <dgm:cxn modelId="{6073A679-A2C8-4C17-A40F-3DAF680373F3}" type="presParOf" srcId="{20CB3B2C-3C10-4EB5-889E-A7F4E4E98882}" destId="{6DAA7881-B322-4399-9535-C43CA30D05F2}" srcOrd="7" destOrd="0" presId="urn:microsoft.com/office/officeart/2005/8/layout/list1"/>
    <dgm:cxn modelId="{F537ACC2-ADF3-42BC-83C0-91C010C1C3A3}" type="presParOf" srcId="{20CB3B2C-3C10-4EB5-889E-A7F4E4E98882}" destId="{3B206567-2B58-480D-B942-158B878F2E5E}" srcOrd="8" destOrd="0" presId="urn:microsoft.com/office/officeart/2005/8/layout/list1"/>
    <dgm:cxn modelId="{4F6A4C17-A179-46E9-B8C5-7984506C3095}" type="presParOf" srcId="{3B206567-2B58-480D-B942-158B878F2E5E}" destId="{CC6940F1-D374-4E0A-8887-60CCC58C767E}" srcOrd="0" destOrd="0" presId="urn:microsoft.com/office/officeart/2005/8/layout/list1"/>
    <dgm:cxn modelId="{8D558C13-FFF5-4494-91D2-4DF0E2749591}" type="presParOf" srcId="{3B206567-2B58-480D-B942-158B878F2E5E}" destId="{E2D7CB1F-577B-4C8A-A417-A41609EAC706}" srcOrd="1" destOrd="0" presId="urn:microsoft.com/office/officeart/2005/8/layout/list1"/>
    <dgm:cxn modelId="{80A2F3F7-2606-4DCD-8C05-6B349E709D1D}" type="presParOf" srcId="{20CB3B2C-3C10-4EB5-889E-A7F4E4E98882}" destId="{CB59E88C-DBB7-456F-9A9A-DB3C79C45075}" srcOrd="9" destOrd="0" presId="urn:microsoft.com/office/officeart/2005/8/layout/list1"/>
    <dgm:cxn modelId="{D5D8C326-337B-49D4-82A1-071C19FF40AA}" type="presParOf" srcId="{20CB3B2C-3C10-4EB5-889E-A7F4E4E98882}" destId="{2645BB65-A530-4C20-8293-F95EF6A7426D}" srcOrd="10" destOrd="0" presId="urn:microsoft.com/office/officeart/2005/8/layout/list1"/>
    <dgm:cxn modelId="{ED2753E6-723B-40C7-B583-C8752F72DF05}" type="presParOf" srcId="{20CB3B2C-3C10-4EB5-889E-A7F4E4E98882}" destId="{8604273B-C83F-403D-8379-59CE65507D7B}" srcOrd="11" destOrd="0" presId="urn:microsoft.com/office/officeart/2005/8/layout/list1"/>
    <dgm:cxn modelId="{D683AF7D-C02B-4614-B69B-A6EC1998EC80}" type="presParOf" srcId="{20CB3B2C-3C10-4EB5-889E-A7F4E4E98882}" destId="{A727C34F-3A1E-4F07-B880-D1EC6E16EA4A}" srcOrd="12" destOrd="0" presId="urn:microsoft.com/office/officeart/2005/8/layout/list1"/>
    <dgm:cxn modelId="{51C2E495-F03C-40B1-A0B6-06FFE6935CC6}" type="presParOf" srcId="{A727C34F-3A1E-4F07-B880-D1EC6E16EA4A}" destId="{0E63397F-CFAF-4659-8F53-DC62D0DA28E5}" srcOrd="0" destOrd="0" presId="urn:microsoft.com/office/officeart/2005/8/layout/list1"/>
    <dgm:cxn modelId="{5229AB7D-CADD-4B61-B2AC-286A5842E976}" type="presParOf" srcId="{A727C34F-3A1E-4F07-B880-D1EC6E16EA4A}" destId="{87C70CCB-EE95-4DA1-8B4D-9BCC10E0B22C}" srcOrd="1" destOrd="0" presId="urn:microsoft.com/office/officeart/2005/8/layout/list1"/>
    <dgm:cxn modelId="{49F1ADF8-EB47-4482-A049-725D7999C1BE}" type="presParOf" srcId="{20CB3B2C-3C10-4EB5-889E-A7F4E4E98882}" destId="{D9148056-EE02-481D-87C2-93AADC0A9325}" srcOrd="13" destOrd="0" presId="urn:microsoft.com/office/officeart/2005/8/layout/list1"/>
    <dgm:cxn modelId="{77031AE0-6E85-47BA-8E3E-32FB5DB34E35}" type="presParOf" srcId="{20CB3B2C-3C10-4EB5-889E-A7F4E4E98882}" destId="{61D08CBF-A516-4D87-9FEC-84D9946FC9DD}"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BB395A-672B-44D6-B5AE-74E13CF282E7}" type="doc">
      <dgm:prSet loTypeId="urn:microsoft.com/office/officeart/2005/8/layout/rings+Icon" loCatId="officeonline" qsTypeId="urn:microsoft.com/office/officeart/2005/8/quickstyle/simple1" qsCatId="simple" csTypeId="urn:microsoft.com/office/officeart/2005/8/colors/colorful1" csCatId="colorful" phldr="1"/>
      <dgm:spPr/>
    </dgm:pt>
    <dgm:pt modelId="{B39F85C1-4D4D-424B-8C08-6036A6B24B12}">
      <dgm:prSet phldrT="[テキスト]" custT="1"/>
      <dgm:spPr/>
      <dgm:t>
        <a:bodyPr/>
        <a:lstStyle/>
        <a:p>
          <a:pPr algn="l"/>
          <a:r>
            <a:rPr kumimoji="1" lang="ja-JP" altLang="en-US" sz="2000" b="1" dirty="0">
              <a:solidFill>
                <a:srgbClr val="7030A0"/>
              </a:solidFill>
              <a:latin typeface="HGP創英角ﾎﾟｯﾌﾟ体" panose="040B0A00000000000000" pitchFamily="50" charset="-128"/>
              <a:ea typeface="HGP創英角ﾎﾟｯﾌﾟ体" panose="040B0A00000000000000" pitchFamily="50" charset="-128"/>
            </a:rPr>
            <a:t>目的</a:t>
          </a:r>
          <a:endParaRPr kumimoji="1" lang="en-US" altLang="ja-JP" sz="2000" b="1" dirty="0">
            <a:solidFill>
              <a:srgbClr val="7030A0"/>
            </a:solidFill>
            <a:latin typeface="HGP創英角ﾎﾟｯﾌﾟ体" panose="040B0A00000000000000" pitchFamily="50" charset="-128"/>
            <a:ea typeface="HGP創英角ﾎﾟｯﾌﾟ体" panose="040B0A00000000000000" pitchFamily="50" charset="-128"/>
          </a:endParaRPr>
        </a:p>
        <a:p>
          <a:pPr algn="l"/>
          <a:r>
            <a:rPr kumimoji="1" lang="ja-JP" altLang="en-US" sz="1600" b="1" dirty="0">
              <a:solidFill>
                <a:srgbClr val="7030A0"/>
              </a:solidFill>
              <a:latin typeface="HGP創英角ﾎﾟｯﾌﾟ体" panose="040B0A00000000000000" pitchFamily="50" charset="-128"/>
              <a:ea typeface="HGP創英角ﾎﾟｯﾌﾟ体" panose="040B0A00000000000000" pitchFamily="50" charset="-128"/>
            </a:rPr>
            <a:t>社会人基礎力の向上</a:t>
          </a:r>
          <a:endParaRPr kumimoji="1" lang="en-US" altLang="ja-JP" sz="1600" b="1" dirty="0">
            <a:solidFill>
              <a:srgbClr val="7030A0"/>
            </a:solidFill>
            <a:latin typeface="HGP創英角ﾎﾟｯﾌﾟ体" panose="040B0A00000000000000" pitchFamily="50" charset="-128"/>
            <a:ea typeface="HGP創英角ﾎﾟｯﾌﾟ体" panose="040B0A00000000000000" pitchFamily="50" charset="-128"/>
          </a:endParaRPr>
        </a:p>
        <a:p>
          <a:pPr algn="l"/>
          <a:r>
            <a:rPr kumimoji="1" lang="ja-JP" altLang="en-US" sz="1400" b="1" dirty="0">
              <a:solidFill>
                <a:srgbClr val="7030A0"/>
              </a:solidFill>
              <a:latin typeface="HGP創英角ﾎﾟｯﾌﾟ体" panose="040B0A00000000000000" pitchFamily="50" charset="-128"/>
              <a:ea typeface="HGP創英角ﾎﾟｯﾌﾟ体" panose="040B0A00000000000000" pitchFamily="50" charset="-128"/>
            </a:rPr>
            <a:t>１．前に踏み出す力</a:t>
          </a:r>
          <a:endParaRPr kumimoji="1" lang="en-US" altLang="ja-JP" sz="1400" b="1" dirty="0">
            <a:solidFill>
              <a:srgbClr val="7030A0"/>
            </a:solidFill>
            <a:latin typeface="HGP創英角ﾎﾟｯﾌﾟ体" panose="040B0A00000000000000" pitchFamily="50" charset="-128"/>
            <a:ea typeface="HGP創英角ﾎﾟｯﾌﾟ体" panose="040B0A00000000000000" pitchFamily="50" charset="-128"/>
          </a:endParaRPr>
        </a:p>
        <a:p>
          <a:pPr algn="l"/>
          <a:r>
            <a:rPr kumimoji="1" lang="ja-JP" altLang="en-US" sz="1400" b="1" dirty="0">
              <a:solidFill>
                <a:srgbClr val="7030A0"/>
              </a:solidFill>
              <a:latin typeface="HGP創英角ﾎﾟｯﾌﾟ体" panose="040B0A00000000000000" pitchFamily="50" charset="-128"/>
              <a:ea typeface="HGP創英角ﾎﾟｯﾌﾟ体" panose="040B0A00000000000000" pitchFamily="50" charset="-128"/>
            </a:rPr>
            <a:t>２．考え抜く力</a:t>
          </a:r>
          <a:endParaRPr kumimoji="1" lang="en-US" altLang="ja-JP" sz="1400" b="1" dirty="0">
            <a:solidFill>
              <a:srgbClr val="7030A0"/>
            </a:solidFill>
            <a:latin typeface="HGP創英角ﾎﾟｯﾌﾟ体" panose="040B0A00000000000000" pitchFamily="50" charset="-128"/>
            <a:ea typeface="HGP創英角ﾎﾟｯﾌﾟ体" panose="040B0A00000000000000" pitchFamily="50" charset="-128"/>
          </a:endParaRPr>
        </a:p>
        <a:p>
          <a:pPr algn="l"/>
          <a:r>
            <a:rPr kumimoji="1" lang="ja-JP" altLang="en-US" sz="1400" b="1" dirty="0">
              <a:solidFill>
                <a:srgbClr val="7030A0"/>
              </a:solidFill>
              <a:latin typeface="HGP創英角ﾎﾟｯﾌﾟ体" panose="040B0A00000000000000" pitchFamily="50" charset="-128"/>
              <a:ea typeface="HGP創英角ﾎﾟｯﾌﾟ体" panose="040B0A00000000000000" pitchFamily="50" charset="-128"/>
            </a:rPr>
            <a:t>３．チームで働く力</a:t>
          </a:r>
        </a:p>
      </dgm:t>
    </dgm:pt>
    <dgm:pt modelId="{37563CD3-2142-48A7-96E4-B01413E0BF9C}" type="parTrans" cxnId="{8AB54B08-4274-4F76-8892-4338F3C63D89}">
      <dgm:prSet/>
      <dgm:spPr/>
      <dgm:t>
        <a:bodyPr/>
        <a:lstStyle/>
        <a:p>
          <a:endParaRPr kumimoji="1" lang="ja-JP" altLang="en-US"/>
        </a:p>
      </dgm:t>
    </dgm:pt>
    <dgm:pt modelId="{2377108E-C254-44FF-B150-D9D3A6E65E7F}" type="sibTrans" cxnId="{8AB54B08-4274-4F76-8892-4338F3C63D89}">
      <dgm:prSet/>
      <dgm:spPr/>
      <dgm:t>
        <a:bodyPr/>
        <a:lstStyle/>
        <a:p>
          <a:endParaRPr kumimoji="1" lang="ja-JP" altLang="en-US"/>
        </a:p>
      </dgm:t>
    </dgm:pt>
    <dgm:pt modelId="{33FFF2FC-6ED9-4DDF-8014-ABE5277756F4}">
      <dgm:prSet phldrT="[テキスト]" custT="1"/>
      <dgm:spPr/>
      <dgm:t>
        <a:bodyPr/>
        <a:lstStyle/>
        <a:p>
          <a:pPr algn="ctr"/>
          <a:r>
            <a:rPr kumimoji="1" lang="en-US" altLang="ja-JP" sz="2000" b="1" dirty="0">
              <a:solidFill>
                <a:schemeClr val="accent4">
                  <a:lumMod val="50000"/>
                </a:schemeClr>
              </a:solidFill>
              <a:latin typeface="+mn-ea"/>
              <a:ea typeface="+mn-ea"/>
            </a:rPr>
            <a:t>	</a:t>
          </a:r>
          <a:r>
            <a:rPr kumimoji="1" lang="ja-JP" altLang="en-US" sz="2000" b="1" dirty="0">
              <a:solidFill>
                <a:schemeClr val="accent4">
                  <a:lumMod val="50000"/>
                </a:schemeClr>
              </a:solidFill>
              <a:latin typeface="+mn-ea"/>
              <a:ea typeface="+mn-ea"/>
            </a:rPr>
            <a:t>　　　　　　　　</a:t>
          </a:r>
          <a:r>
            <a:rPr kumimoji="1" lang="ja-JP" altLang="en-US" sz="2000" b="1"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特徴</a:t>
          </a:r>
          <a:endParaRPr kumimoji="1" lang="en-US" altLang="ja-JP" sz="2000" b="1"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algn="l"/>
          <a:r>
            <a:rPr kumimoji="1" lang="ja-JP" altLang="en-US" sz="1200" b="1"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　　</a:t>
          </a:r>
          <a:r>
            <a:rPr kumimoji="1" lang="ja-JP" altLang="en-US"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１．英語授業、海外派遣</a:t>
          </a:r>
          <a:endParaRPr kumimoji="1" lang="en-US" altLang="ja-JP"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algn="l"/>
          <a:r>
            <a:rPr kumimoji="1" lang="ja-JP" altLang="en-US"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　　２．文理融合（経済学部＋工学部）</a:t>
          </a:r>
          <a:endParaRPr kumimoji="1" lang="en-US" altLang="ja-JP"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algn="l"/>
          <a:r>
            <a:rPr kumimoji="1" lang="ja-JP" altLang="en-US"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　　３．学年混成（１～</a:t>
          </a:r>
          <a:r>
            <a:rPr kumimoji="1" lang="en-US" altLang="ja-JP"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4</a:t>
          </a:r>
          <a:r>
            <a:rPr kumimoji="1" lang="ja-JP" altLang="en-US"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年生）</a:t>
          </a:r>
          <a:endParaRPr kumimoji="1" lang="en-US" altLang="ja-JP"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algn="l"/>
          <a:r>
            <a:rPr kumimoji="1" lang="ja-JP" altLang="en-US"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　　４．産学連携（地元企業＋海外事務所）</a:t>
          </a:r>
          <a:endParaRPr kumimoji="1" lang="en-US" altLang="ja-JP" sz="1400" b="1"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algn="ctr"/>
          <a:endParaRPr kumimoji="1" lang="ja-JP" altLang="en-US" sz="1600" dirty="0"/>
        </a:p>
      </dgm:t>
    </dgm:pt>
    <dgm:pt modelId="{002E12F6-8BB8-4AE1-B96C-D854F288738A}" type="parTrans" cxnId="{5189DBD7-F730-4BA8-9819-6F9159131CDC}">
      <dgm:prSet/>
      <dgm:spPr/>
      <dgm:t>
        <a:bodyPr/>
        <a:lstStyle/>
        <a:p>
          <a:endParaRPr kumimoji="1" lang="ja-JP" altLang="en-US"/>
        </a:p>
      </dgm:t>
    </dgm:pt>
    <dgm:pt modelId="{56F122E5-65A9-44EF-AEAA-85898DBAE705}" type="sibTrans" cxnId="{5189DBD7-F730-4BA8-9819-6F9159131CDC}">
      <dgm:prSet/>
      <dgm:spPr/>
      <dgm:t>
        <a:bodyPr/>
        <a:lstStyle/>
        <a:p>
          <a:endParaRPr kumimoji="1" lang="ja-JP" altLang="en-US"/>
        </a:p>
      </dgm:t>
    </dgm:pt>
    <dgm:pt modelId="{99C64087-92A2-4200-8F6B-B806C0979C27}">
      <dgm:prSet phldrT="[テキスト]"/>
      <dgm:spPr/>
      <dgm:t>
        <a:bodyPr/>
        <a:lstStyle/>
        <a:p>
          <a:r>
            <a:rPr kumimoji="1" lang="ja-JP" altLang="en-US" b="1" dirty="0">
              <a:solidFill>
                <a:srgbClr val="002060"/>
              </a:solidFill>
              <a:latin typeface="HGP創英角ﾎﾟｯﾌﾟ体" panose="040B0A00000000000000" pitchFamily="50" charset="-128"/>
              <a:ea typeface="HGP創英角ﾎﾟｯﾌﾟ体" panose="040B0A00000000000000" pitchFamily="50" charset="-128"/>
            </a:rPr>
            <a:t>授業形態</a:t>
          </a:r>
          <a:endParaRPr kumimoji="1" lang="en-US" altLang="ja-JP" b="1" dirty="0">
            <a:solidFill>
              <a:srgbClr val="002060"/>
            </a:solidFill>
            <a:latin typeface="HGP創英角ﾎﾟｯﾌﾟ体" panose="040B0A00000000000000" pitchFamily="50" charset="-128"/>
            <a:ea typeface="HGP創英角ﾎﾟｯﾌﾟ体" panose="040B0A00000000000000" pitchFamily="50" charset="-128"/>
          </a:endParaRPr>
        </a:p>
        <a:p>
          <a:r>
            <a:rPr kumimoji="1" lang="ja-JP" altLang="en-US" b="1" dirty="0">
              <a:solidFill>
                <a:srgbClr val="002060"/>
              </a:solidFill>
              <a:latin typeface="HGP創英角ﾎﾟｯﾌﾟ体" panose="040B0A00000000000000" pitchFamily="50" charset="-128"/>
              <a:ea typeface="HGP創英角ﾎﾟｯﾌﾟ体" panose="040B0A00000000000000" pitchFamily="50" charset="-128"/>
            </a:rPr>
            <a:t>１．英語コミュニケーション基礎スキル</a:t>
          </a:r>
          <a:endParaRPr kumimoji="1" lang="en-US" altLang="ja-JP" b="1" dirty="0">
            <a:solidFill>
              <a:srgbClr val="002060"/>
            </a:solidFill>
            <a:latin typeface="HGP創英角ﾎﾟｯﾌﾟ体" panose="040B0A00000000000000" pitchFamily="50" charset="-128"/>
            <a:ea typeface="HGP創英角ﾎﾟｯﾌﾟ体" panose="040B0A00000000000000" pitchFamily="50" charset="-128"/>
          </a:endParaRPr>
        </a:p>
        <a:p>
          <a:r>
            <a:rPr kumimoji="1" lang="ja-JP" altLang="en-US" b="1" dirty="0">
              <a:solidFill>
                <a:srgbClr val="002060"/>
              </a:solidFill>
              <a:latin typeface="HGP創英角ﾎﾟｯﾌﾟ体" panose="040B0A00000000000000" pitchFamily="50" charset="-128"/>
              <a:ea typeface="HGP創英角ﾎﾟｯﾌﾟ体" panose="040B0A00000000000000" pitchFamily="50" charset="-128"/>
            </a:rPr>
            <a:t>２．</a:t>
          </a:r>
          <a:r>
            <a:rPr kumimoji="1" lang="en-US" altLang="ja-JP" b="1" dirty="0">
              <a:solidFill>
                <a:srgbClr val="002060"/>
              </a:solidFill>
              <a:latin typeface="HGP創英角ﾎﾟｯﾌﾟ体" panose="040B0A00000000000000" pitchFamily="50" charset="-128"/>
              <a:ea typeface="HGP創英角ﾎﾟｯﾌﾟ体" panose="040B0A00000000000000" pitchFamily="50" charset="-128"/>
            </a:rPr>
            <a:t>PBL</a:t>
          </a:r>
          <a:r>
            <a:rPr kumimoji="1" lang="ja-JP" altLang="en-US" b="1" dirty="0">
              <a:solidFill>
                <a:srgbClr val="002060"/>
              </a:solidFill>
              <a:latin typeface="HGP創英角ﾎﾟｯﾌﾟ体" panose="040B0A00000000000000" pitchFamily="50" charset="-128"/>
              <a:ea typeface="HGP創英角ﾎﾟｯﾌﾟ体" panose="040B0A00000000000000" pitchFamily="50" charset="-128"/>
            </a:rPr>
            <a:t>（</a:t>
          </a:r>
          <a:r>
            <a:rPr kumimoji="1" lang="en-US" altLang="ja-JP" b="1" dirty="0">
              <a:solidFill>
                <a:srgbClr val="002060"/>
              </a:solidFill>
              <a:latin typeface="HGP創英角ﾎﾟｯﾌﾟ体" panose="040B0A00000000000000" pitchFamily="50" charset="-128"/>
              <a:ea typeface="HGP創英角ﾎﾟｯﾌﾟ体" panose="040B0A00000000000000" pitchFamily="50" charset="-128"/>
            </a:rPr>
            <a:t>Project Based Leaning</a:t>
          </a:r>
          <a:r>
            <a:rPr kumimoji="1" lang="ja-JP" altLang="en-US" b="1" dirty="0">
              <a:solidFill>
                <a:srgbClr val="002060"/>
              </a:solidFill>
              <a:latin typeface="HGP創英角ﾎﾟｯﾌﾟ体" panose="040B0A00000000000000" pitchFamily="50" charset="-128"/>
              <a:ea typeface="HGP創英角ﾎﾟｯﾌﾟ体" panose="040B0A00000000000000" pitchFamily="50" charset="-128"/>
            </a:rPr>
            <a:t>）</a:t>
          </a:r>
        </a:p>
      </dgm:t>
    </dgm:pt>
    <dgm:pt modelId="{7F40A4ED-3FC9-413D-A7D6-9B9FC20BC162}" type="parTrans" cxnId="{9E3C6E7E-4D1C-496E-8A3C-658225D5C816}">
      <dgm:prSet/>
      <dgm:spPr/>
      <dgm:t>
        <a:bodyPr/>
        <a:lstStyle/>
        <a:p>
          <a:endParaRPr kumimoji="1" lang="ja-JP" altLang="en-US"/>
        </a:p>
      </dgm:t>
    </dgm:pt>
    <dgm:pt modelId="{BE515E68-BC90-4C9E-96CA-EAEE9FEE6519}" type="sibTrans" cxnId="{9E3C6E7E-4D1C-496E-8A3C-658225D5C816}">
      <dgm:prSet/>
      <dgm:spPr/>
      <dgm:t>
        <a:bodyPr/>
        <a:lstStyle/>
        <a:p>
          <a:endParaRPr kumimoji="1" lang="ja-JP" altLang="en-US"/>
        </a:p>
      </dgm:t>
    </dgm:pt>
    <dgm:pt modelId="{29A98DED-7D20-4595-89FE-E0328A247FBD}" type="pres">
      <dgm:prSet presAssocID="{CEBB395A-672B-44D6-B5AE-74E13CF282E7}" presName="Name0" presStyleCnt="0">
        <dgm:presLayoutVars>
          <dgm:chMax val="7"/>
          <dgm:dir/>
          <dgm:resizeHandles val="exact"/>
        </dgm:presLayoutVars>
      </dgm:prSet>
      <dgm:spPr/>
    </dgm:pt>
    <dgm:pt modelId="{931E9BE9-0F6E-4B6C-9054-920CFE339043}" type="pres">
      <dgm:prSet presAssocID="{CEBB395A-672B-44D6-B5AE-74E13CF282E7}" presName="ellipse1" presStyleLbl="vennNode1" presStyleIdx="0" presStyleCnt="3" custScaleX="188902" custLinFactNeighborX="-14430" custLinFactNeighborY="-167">
        <dgm:presLayoutVars>
          <dgm:bulletEnabled val="1"/>
        </dgm:presLayoutVars>
      </dgm:prSet>
      <dgm:spPr/>
    </dgm:pt>
    <dgm:pt modelId="{D46972B1-BD1D-4C08-84BC-9B62A4E61DE3}" type="pres">
      <dgm:prSet presAssocID="{CEBB395A-672B-44D6-B5AE-74E13CF282E7}" presName="ellipse2" presStyleLbl="vennNode1" presStyleIdx="1" presStyleCnt="3" custScaleX="189651" custLinFactNeighborX="-10010" custLinFactNeighborY="0">
        <dgm:presLayoutVars>
          <dgm:bulletEnabled val="1"/>
        </dgm:presLayoutVars>
      </dgm:prSet>
      <dgm:spPr/>
    </dgm:pt>
    <dgm:pt modelId="{7954100A-C5C7-483A-AC1A-A43D0E129019}" type="pres">
      <dgm:prSet presAssocID="{CEBB395A-672B-44D6-B5AE-74E13CF282E7}" presName="ellipse3" presStyleLbl="vennNode1" presStyleIdx="2" presStyleCnt="3" custScaleX="187197" custLinFactNeighborX="23868" custLinFactNeighborY="-4418">
        <dgm:presLayoutVars>
          <dgm:bulletEnabled val="1"/>
        </dgm:presLayoutVars>
      </dgm:prSet>
      <dgm:spPr/>
    </dgm:pt>
  </dgm:ptLst>
  <dgm:cxnLst>
    <dgm:cxn modelId="{8AB54B08-4274-4F76-8892-4338F3C63D89}" srcId="{CEBB395A-672B-44D6-B5AE-74E13CF282E7}" destId="{B39F85C1-4D4D-424B-8C08-6036A6B24B12}" srcOrd="0" destOrd="0" parTransId="{37563CD3-2142-48A7-96E4-B01413E0BF9C}" sibTransId="{2377108E-C254-44FF-B150-D9D3A6E65E7F}"/>
    <dgm:cxn modelId="{8DD4BE11-CC66-45E3-A6FC-D8DC65A23EE3}" type="presOf" srcId="{B39F85C1-4D4D-424B-8C08-6036A6B24B12}" destId="{931E9BE9-0F6E-4B6C-9054-920CFE339043}" srcOrd="0" destOrd="0" presId="urn:microsoft.com/office/officeart/2005/8/layout/rings+Icon"/>
    <dgm:cxn modelId="{76200566-94A4-4FB7-8E33-E33024B4A8FA}" type="presOf" srcId="{33FFF2FC-6ED9-4DDF-8014-ABE5277756F4}" destId="{7954100A-C5C7-483A-AC1A-A43D0E129019}" srcOrd="0" destOrd="0" presId="urn:microsoft.com/office/officeart/2005/8/layout/rings+Icon"/>
    <dgm:cxn modelId="{F646706F-CF2C-4B1F-AB22-05D5A360164D}" type="presOf" srcId="{99C64087-92A2-4200-8F6B-B806C0979C27}" destId="{D46972B1-BD1D-4C08-84BC-9B62A4E61DE3}" srcOrd="0" destOrd="0" presId="urn:microsoft.com/office/officeart/2005/8/layout/rings+Icon"/>
    <dgm:cxn modelId="{9E3C6E7E-4D1C-496E-8A3C-658225D5C816}" srcId="{CEBB395A-672B-44D6-B5AE-74E13CF282E7}" destId="{99C64087-92A2-4200-8F6B-B806C0979C27}" srcOrd="1" destOrd="0" parTransId="{7F40A4ED-3FC9-413D-A7D6-9B9FC20BC162}" sibTransId="{BE515E68-BC90-4C9E-96CA-EAEE9FEE6519}"/>
    <dgm:cxn modelId="{4EA807AF-F622-441B-A6BA-98CD516D7D52}" type="presOf" srcId="{CEBB395A-672B-44D6-B5AE-74E13CF282E7}" destId="{29A98DED-7D20-4595-89FE-E0328A247FBD}" srcOrd="0" destOrd="0" presId="urn:microsoft.com/office/officeart/2005/8/layout/rings+Icon"/>
    <dgm:cxn modelId="{5189DBD7-F730-4BA8-9819-6F9159131CDC}" srcId="{CEBB395A-672B-44D6-B5AE-74E13CF282E7}" destId="{33FFF2FC-6ED9-4DDF-8014-ABE5277756F4}" srcOrd="2" destOrd="0" parTransId="{002E12F6-8BB8-4AE1-B96C-D854F288738A}" sibTransId="{56F122E5-65A9-44EF-AEAA-85898DBAE705}"/>
    <dgm:cxn modelId="{BB6D045F-A17D-45F3-8513-881D8C52C8B3}" type="presParOf" srcId="{29A98DED-7D20-4595-89FE-E0328A247FBD}" destId="{931E9BE9-0F6E-4B6C-9054-920CFE339043}" srcOrd="0" destOrd="0" presId="urn:microsoft.com/office/officeart/2005/8/layout/rings+Icon"/>
    <dgm:cxn modelId="{38A14132-E0C9-4B53-A44F-F9DC99FA7DF4}" type="presParOf" srcId="{29A98DED-7D20-4595-89FE-E0328A247FBD}" destId="{D46972B1-BD1D-4C08-84BC-9B62A4E61DE3}" srcOrd="1" destOrd="0" presId="urn:microsoft.com/office/officeart/2005/8/layout/rings+Icon"/>
    <dgm:cxn modelId="{060AB192-616E-4537-BE91-D4B74DF752E3}" type="presParOf" srcId="{29A98DED-7D20-4595-89FE-E0328A247FBD}" destId="{7954100A-C5C7-483A-AC1A-A43D0E129019}"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CF0C7E-6DFA-4215-967B-7EB211C2AA52}" type="doc">
      <dgm:prSet loTypeId="urn:microsoft.com/office/officeart/2005/8/layout/hProcess9" loCatId="process" qsTypeId="urn:microsoft.com/office/officeart/2005/8/quickstyle/simple1" qsCatId="simple" csTypeId="urn:microsoft.com/office/officeart/2005/8/colors/accent1_2" csCatId="accent1" phldr="1"/>
      <dgm:spPr/>
    </dgm:pt>
    <dgm:pt modelId="{8DA0B1FD-C74D-4890-A2C9-829C7D45C189}">
      <dgm:prSet phldrT="[テキスト]"/>
      <dgm:spPr/>
      <dgm:t>
        <a:bodyPr/>
        <a:lstStyle/>
        <a:p>
          <a:r>
            <a:rPr kumimoji="1" lang="ja-JP" altLang="en-US" dirty="0"/>
            <a:t>修学方法（</a:t>
          </a:r>
          <a:r>
            <a:rPr kumimoji="1" lang="en-US" altLang="ja-JP" dirty="0"/>
            <a:t>1</a:t>
          </a:r>
          <a:r>
            <a:rPr kumimoji="1" lang="ja-JP" altLang="en-US" dirty="0"/>
            <a:t>年生）</a:t>
          </a:r>
        </a:p>
      </dgm:t>
    </dgm:pt>
    <dgm:pt modelId="{C5EDD12D-4808-4C3D-92B3-064BA451A71B}" type="parTrans" cxnId="{9F92E95F-6D0B-40CF-B1D7-05605EDFE958}">
      <dgm:prSet/>
      <dgm:spPr/>
      <dgm:t>
        <a:bodyPr/>
        <a:lstStyle/>
        <a:p>
          <a:endParaRPr kumimoji="1" lang="ja-JP" altLang="en-US"/>
        </a:p>
      </dgm:t>
    </dgm:pt>
    <dgm:pt modelId="{B37E837F-96A5-432C-811E-4787BA0527B6}" type="sibTrans" cxnId="{9F92E95F-6D0B-40CF-B1D7-05605EDFE958}">
      <dgm:prSet/>
      <dgm:spPr/>
      <dgm:t>
        <a:bodyPr/>
        <a:lstStyle/>
        <a:p>
          <a:endParaRPr kumimoji="1" lang="ja-JP" altLang="en-US"/>
        </a:p>
      </dgm:t>
    </dgm:pt>
    <dgm:pt modelId="{A0906F7F-9685-4B74-B83E-A8E8E7FEF58C}">
      <dgm:prSet phldrT="[テキスト]"/>
      <dgm:spPr/>
      <dgm:t>
        <a:bodyPr/>
        <a:lstStyle/>
        <a:p>
          <a:r>
            <a:rPr kumimoji="1" lang="ja-JP" altLang="en-US" dirty="0"/>
            <a:t>基礎研究</a:t>
          </a:r>
          <a:endParaRPr kumimoji="1" lang="en-US" altLang="ja-JP" dirty="0"/>
        </a:p>
        <a:p>
          <a:r>
            <a:rPr kumimoji="1" lang="ja-JP" altLang="en-US" dirty="0"/>
            <a:t>（</a:t>
          </a:r>
          <a:r>
            <a:rPr kumimoji="1" lang="en-US" altLang="ja-JP" dirty="0"/>
            <a:t>1</a:t>
          </a:r>
          <a:r>
            <a:rPr kumimoji="1" lang="ja-JP" altLang="en-US" dirty="0"/>
            <a:t>・</a:t>
          </a:r>
          <a:r>
            <a:rPr kumimoji="1" lang="en-US" altLang="ja-JP" dirty="0"/>
            <a:t>2</a:t>
          </a:r>
          <a:r>
            <a:rPr kumimoji="1" lang="ja-JP" altLang="en-US" dirty="0"/>
            <a:t>年生）</a:t>
          </a:r>
        </a:p>
      </dgm:t>
    </dgm:pt>
    <dgm:pt modelId="{28F48A2E-51A9-4F7E-A5AE-6C017A9AEF1A}" type="parTrans" cxnId="{6706E39D-BC43-4593-B68A-847832A0CAC2}">
      <dgm:prSet/>
      <dgm:spPr/>
      <dgm:t>
        <a:bodyPr/>
        <a:lstStyle/>
        <a:p>
          <a:endParaRPr kumimoji="1" lang="ja-JP" altLang="en-US"/>
        </a:p>
      </dgm:t>
    </dgm:pt>
    <dgm:pt modelId="{1AEB892F-59BE-430A-B599-8AF4EE447475}" type="sibTrans" cxnId="{6706E39D-BC43-4593-B68A-847832A0CAC2}">
      <dgm:prSet/>
      <dgm:spPr/>
      <dgm:t>
        <a:bodyPr/>
        <a:lstStyle/>
        <a:p>
          <a:endParaRPr kumimoji="1" lang="ja-JP" altLang="en-US"/>
        </a:p>
      </dgm:t>
    </dgm:pt>
    <dgm:pt modelId="{118A885B-1220-4F8D-BD4B-AB26436552A8}">
      <dgm:prSet phldrT="[テキスト]"/>
      <dgm:spPr/>
      <dgm:t>
        <a:bodyPr/>
        <a:lstStyle/>
        <a:p>
          <a:r>
            <a:rPr kumimoji="1" lang="ja-JP" altLang="en-US" dirty="0"/>
            <a:t>卒業研究</a:t>
          </a:r>
          <a:endParaRPr kumimoji="1" lang="en-US" altLang="ja-JP" dirty="0"/>
        </a:p>
        <a:p>
          <a:r>
            <a:rPr kumimoji="1" lang="ja-JP" altLang="en-US" dirty="0"/>
            <a:t>（</a:t>
          </a:r>
          <a:r>
            <a:rPr kumimoji="1" lang="en-US" altLang="ja-JP" dirty="0"/>
            <a:t>3</a:t>
          </a:r>
          <a:r>
            <a:rPr kumimoji="1" lang="ja-JP" altLang="en-US" dirty="0"/>
            <a:t>・</a:t>
          </a:r>
          <a:r>
            <a:rPr kumimoji="1" lang="en-US" altLang="ja-JP" dirty="0"/>
            <a:t>4</a:t>
          </a:r>
          <a:r>
            <a:rPr kumimoji="1" lang="ja-JP" altLang="en-US" dirty="0"/>
            <a:t>年生）</a:t>
          </a:r>
        </a:p>
      </dgm:t>
    </dgm:pt>
    <dgm:pt modelId="{C3E524C6-B1C0-40B9-AF3B-83B80E333B38}" type="parTrans" cxnId="{377FB1F2-DD35-45B5-89E0-B1964901180A}">
      <dgm:prSet/>
      <dgm:spPr/>
      <dgm:t>
        <a:bodyPr/>
        <a:lstStyle/>
        <a:p>
          <a:endParaRPr kumimoji="1" lang="ja-JP" altLang="en-US"/>
        </a:p>
      </dgm:t>
    </dgm:pt>
    <dgm:pt modelId="{4E9ABFB3-B340-433B-B0C1-8996B024C34A}" type="sibTrans" cxnId="{377FB1F2-DD35-45B5-89E0-B1964901180A}">
      <dgm:prSet/>
      <dgm:spPr/>
      <dgm:t>
        <a:bodyPr/>
        <a:lstStyle/>
        <a:p>
          <a:endParaRPr kumimoji="1" lang="ja-JP" altLang="en-US"/>
        </a:p>
      </dgm:t>
    </dgm:pt>
    <dgm:pt modelId="{002749FC-B703-461C-8F93-7AF99D585B2B}" type="pres">
      <dgm:prSet presAssocID="{11CF0C7E-6DFA-4215-967B-7EB211C2AA52}" presName="CompostProcess" presStyleCnt="0">
        <dgm:presLayoutVars>
          <dgm:dir/>
          <dgm:resizeHandles val="exact"/>
        </dgm:presLayoutVars>
      </dgm:prSet>
      <dgm:spPr/>
    </dgm:pt>
    <dgm:pt modelId="{8E2B3C69-3C18-4322-91B4-ED80C50E501D}" type="pres">
      <dgm:prSet presAssocID="{11CF0C7E-6DFA-4215-967B-7EB211C2AA52}" presName="arrow" presStyleLbl="bgShp" presStyleIdx="0" presStyleCnt="1"/>
      <dgm:spPr>
        <a:solidFill>
          <a:schemeClr val="accent6">
            <a:lumMod val="60000"/>
            <a:lumOff val="40000"/>
          </a:schemeClr>
        </a:solidFill>
      </dgm:spPr>
    </dgm:pt>
    <dgm:pt modelId="{930C4EAF-4802-467F-B8C9-13071754178F}" type="pres">
      <dgm:prSet presAssocID="{11CF0C7E-6DFA-4215-967B-7EB211C2AA52}" presName="linearProcess" presStyleCnt="0"/>
      <dgm:spPr/>
    </dgm:pt>
    <dgm:pt modelId="{E4B24CF8-532C-42EA-AB3C-020A712DF21A}" type="pres">
      <dgm:prSet presAssocID="{8DA0B1FD-C74D-4890-A2C9-829C7D45C189}" presName="textNode" presStyleLbl="node1" presStyleIdx="0" presStyleCnt="3">
        <dgm:presLayoutVars>
          <dgm:bulletEnabled val="1"/>
        </dgm:presLayoutVars>
      </dgm:prSet>
      <dgm:spPr/>
    </dgm:pt>
    <dgm:pt modelId="{AD8611E9-0A71-4570-A5F5-F42A9DA09E93}" type="pres">
      <dgm:prSet presAssocID="{B37E837F-96A5-432C-811E-4787BA0527B6}" presName="sibTrans" presStyleCnt="0"/>
      <dgm:spPr/>
    </dgm:pt>
    <dgm:pt modelId="{52D48DE5-166F-4BA0-9C09-044DF0D035FE}" type="pres">
      <dgm:prSet presAssocID="{A0906F7F-9685-4B74-B83E-A8E8E7FEF58C}" presName="textNode" presStyleLbl="node1" presStyleIdx="1" presStyleCnt="3">
        <dgm:presLayoutVars>
          <dgm:bulletEnabled val="1"/>
        </dgm:presLayoutVars>
      </dgm:prSet>
      <dgm:spPr/>
    </dgm:pt>
    <dgm:pt modelId="{032E6C91-EFAE-4801-AE54-73DAE8C60B14}" type="pres">
      <dgm:prSet presAssocID="{1AEB892F-59BE-430A-B599-8AF4EE447475}" presName="sibTrans" presStyleCnt="0"/>
      <dgm:spPr/>
    </dgm:pt>
    <dgm:pt modelId="{E42E35EF-41EB-4D0D-8A4A-93FC3A88788D}" type="pres">
      <dgm:prSet presAssocID="{118A885B-1220-4F8D-BD4B-AB26436552A8}" presName="textNode" presStyleLbl="node1" presStyleIdx="2" presStyleCnt="3">
        <dgm:presLayoutVars>
          <dgm:bulletEnabled val="1"/>
        </dgm:presLayoutVars>
      </dgm:prSet>
      <dgm:spPr/>
    </dgm:pt>
  </dgm:ptLst>
  <dgm:cxnLst>
    <dgm:cxn modelId="{D9B13E10-7794-42D6-B931-831A58EAF919}" type="presOf" srcId="{8DA0B1FD-C74D-4890-A2C9-829C7D45C189}" destId="{E4B24CF8-532C-42EA-AB3C-020A712DF21A}" srcOrd="0" destOrd="0" presId="urn:microsoft.com/office/officeart/2005/8/layout/hProcess9"/>
    <dgm:cxn modelId="{9F92E95F-6D0B-40CF-B1D7-05605EDFE958}" srcId="{11CF0C7E-6DFA-4215-967B-7EB211C2AA52}" destId="{8DA0B1FD-C74D-4890-A2C9-829C7D45C189}" srcOrd="0" destOrd="0" parTransId="{C5EDD12D-4808-4C3D-92B3-064BA451A71B}" sibTransId="{B37E837F-96A5-432C-811E-4787BA0527B6}"/>
    <dgm:cxn modelId="{6706E39D-BC43-4593-B68A-847832A0CAC2}" srcId="{11CF0C7E-6DFA-4215-967B-7EB211C2AA52}" destId="{A0906F7F-9685-4B74-B83E-A8E8E7FEF58C}" srcOrd="1" destOrd="0" parTransId="{28F48A2E-51A9-4F7E-A5AE-6C017A9AEF1A}" sibTransId="{1AEB892F-59BE-430A-B599-8AF4EE447475}"/>
    <dgm:cxn modelId="{D585C3CE-2CE2-4F28-BFAA-A661BF0F93D0}" type="presOf" srcId="{A0906F7F-9685-4B74-B83E-A8E8E7FEF58C}" destId="{52D48DE5-166F-4BA0-9C09-044DF0D035FE}" srcOrd="0" destOrd="0" presId="urn:microsoft.com/office/officeart/2005/8/layout/hProcess9"/>
    <dgm:cxn modelId="{5DB0DBDA-2086-47FD-9F86-D37A5438F344}" type="presOf" srcId="{118A885B-1220-4F8D-BD4B-AB26436552A8}" destId="{E42E35EF-41EB-4D0D-8A4A-93FC3A88788D}" srcOrd="0" destOrd="0" presId="urn:microsoft.com/office/officeart/2005/8/layout/hProcess9"/>
    <dgm:cxn modelId="{377FB1F2-DD35-45B5-89E0-B1964901180A}" srcId="{11CF0C7E-6DFA-4215-967B-7EB211C2AA52}" destId="{118A885B-1220-4F8D-BD4B-AB26436552A8}" srcOrd="2" destOrd="0" parTransId="{C3E524C6-B1C0-40B9-AF3B-83B80E333B38}" sibTransId="{4E9ABFB3-B340-433B-B0C1-8996B024C34A}"/>
    <dgm:cxn modelId="{D22CCCF8-C06E-41FB-9428-8541594ED294}" type="presOf" srcId="{11CF0C7E-6DFA-4215-967B-7EB211C2AA52}" destId="{002749FC-B703-461C-8F93-7AF99D585B2B}" srcOrd="0" destOrd="0" presId="urn:microsoft.com/office/officeart/2005/8/layout/hProcess9"/>
    <dgm:cxn modelId="{D38C931B-6A62-4797-B3EE-DECD55F2C2FF}" type="presParOf" srcId="{002749FC-B703-461C-8F93-7AF99D585B2B}" destId="{8E2B3C69-3C18-4322-91B4-ED80C50E501D}" srcOrd="0" destOrd="0" presId="urn:microsoft.com/office/officeart/2005/8/layout/hProcess9"/>
    <dgm:cxn modelId="{B61C7B46-0275-4757-9785-C5EBA9045BDB}" type="presParOf" srcId="{002749FC-B703-461C-8F93-7AF99D585B2B}" destId="{930C4EAF-4802-467F-B8C9-13071754178F}" srcOrd="1" destOrd="0" presId="urn:microsoft.com/office/officeart/2005/8/layout/hProcess9"/>
    <dgm:cxn modelId="{400F5B99-5D1E-4DE0-94BB-BE0902A9EA8E}" type="presParOf" srcId="{930C4EAF-4802-467F-B8C9-13071754178F}" destId="{E4B24CF8-532C-42EA-AB3C-020A712DF21A}" srcOrd="0" destOrd="0" presId="urn:microsoft.com/office/officeart/2005/8/layout/hProcess9"/>
    <dgm:cxn modelId="{7159A5DD-6117-43BC-B732-1FAA7DBF5DE3}" type="presParOf" srcId="{930C4EAF-4802-467F-B8C9-13071754178F}" destId="{AD8611E9-0A71-4570-A5F5-F42A9DA09E93}" srcOrd="1" destOrd="0" presId="urn:microsoft.com/office/officeart/2005/8/layout/hProcess9"/>
    <dgm:cxn modelId="{14553218-2F52-48D3-94C5-4D56CA45B3BE}" type="presParOf" srcId="{930C4EAF-4802-467F-B8C9-13071754178F}" destId="{52D48DE5-166F-4BA0-9C09-044DF0D035FE}" srcOrd="2" destOrd="0" presId="urn:microsoft.com/office/officeart/2005/8/layout/hProcess9"/>
    <dgm:cxn modelId="{97C0A8C2-2817-4B66-BEB2-4C5AE58D3A5F}" type="presParOf" srcId="{930C4EAF-4802-467F-B8C9-13071754178F}" destId="{032E6C91-EFAE-4801-AE54-73DAE8C60B14}" srcOrd="3" destOrd="0" presId="urn:microsoft.com/office/officeart/2005/8/layout/hProcess9"/>
    <dgm:cxn modelId="{DA796BB6-A9BB-4B33-A1B1-A500C6EA1ED5}" type="presParOf" srcId="{930C4EAF-4802-467F-B8C9-13071754178F}" destId="{E42E35EF-41EB-4D0D-8A4A-93FC3A88788D}"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4FDDFE-7560-452E-8EFF-933D5AC15024}" type="doc">
      <dgm:prSet loTypeId="urn:microsoft.com/office/officeart/2005/8/layout/default" loCatId="list" qsTypeId="urn:microsoft.com/office/officeart/2005/8/quickstyle/3d1" qsCatId="3D" csTypeId="urn:microsoft.com/office/officeart/2005/8/colors/colorful5" csCatId="colorful" phldr="1"/>
      <dgm:spPr/>
      <dgm:t>
        <a:bodyPr/>
        <a:lstStyle/>
        <a:p>
          <a:endParaRPr kumimoji="1" lang="ja-JP" altLang="en-US"/>
        </a:p>
      </dgm:t>
    </dgm:pt>
    <dgm:pt modelId="{73101984-5A19-4993-9445-5D70799F9039}">
      <dgm:prSet phldrT="[テキスト]"/>
      <dgm:spPr/>
      <dgm:t>
        <a:bodyPr/>
        <a:lstStyle/>
        <a:p>
          <a:r>
            <a:rPr kumimoji="1" lang="ja-JP" altLang="en-US" dirty="0"/>
            <a:t>１．経済問題・社会問題に関心がある人</a:t>
          </a:r>
        </a:p>
      </dgm:t>
    </dgm:pt>
    <dgm:pt modelId="{20AAB022-8495-4826-853A-C9E2402FEA80}" type="parTrans" cxnId="{F262F2A6-B244-45AF-AB5B-36A3192D0D58}">
      <dgm:prSet/>
      <dgm:spPr/>
      <dgm:t>
        <a:bodyPr/>
        <a:lstStyle/>
        <a:p>
          <a:endParaRPr kumimoji="1" lang="ja-JP" altLang="en-US"/>
        </a:p>
      </dgm:t>
    </dgm:pt>
    <dgm:pt modelId="{8F5145B0-7DE0-4B88-A7C2-2AD503BE5188}" type="sibTrans" cxnId="{F262F2A6-B244-45AF-AB5B-36A3192D0D58}">
      <dgm:prSet/>
      <dgm:spPr/>
      <dgm:t>
        <a:bodyPr/>
        <a:lstStyle/>
        <a:p>
          <a:endParaRPr kumimoji="1" lang="ja-JP" altLang="en-US"/>
        </a:p>
      </dgm:t>
    </dgm:pt>
    <dgm:pt modelId="{9B1B99BD-E5FE-44F0-9A70-FB4369F8A48B}">
      <dgm:prSet phldrT="[テキスト]"/>
      <dgm:spPr/>
      <dgm:t>
        <a:bodyPr/>
        <a:lstStyle/>
        <a:p>
          <a:r>
            <a:rPr kumimoji="1" lang="ja-JP" altLang="en-US" dirty="0"/>
            <a:t>２．論理的に考えること、もしくは数学を用いた分析が好きな人</a:t>
          </a:r>
        </a:p>
      </dgm:t>
    </dgm:pt>
    <dgm:pt modelId="{D6148CF7-B414-49A1-A7D3-5996A4F71DB4}" type="parTrans" cxnId="{AABB056B-F810-4B80-A0CF-2D88CE1C24C2}">
      <dgm:prSet/>
      <dgm:spPr/>
      <dgm:t>
        <a:bodyPr/>
        <a:lstStyle/>
        <a:p>
          <a:endParaRPr kumimoji="1" lang="ja-JP" altLang="en-US"/>
        </a:p>
      </dgm:t>
    </dgm:pt>
    <dgm:pt modelId="{261704E4-54F3-403E-9148-E3964073FD49}" type="sibTrans" cxnId="{AABB056B-F810-4B80-A0CF-2D88CE1C24C2}">
      <dgm:prSet/>
      <dgm:spPr/>
      <dgm:t>
        <a:bodyPr/>
        <a:lstStyle/>
        <a:p>
          <a:endParaRPr kumimoji="1" lang="ja-JP" altLang="en-US"/>
        </a:p>
      </dgm:t>
    </dgm:pt>
    <dgm:pt modelId="{3564EC6D-560B-4816-8097-4335141E2999}">
      <dgm:prSet phldrT="[テキスト]"/>
      <dgm:spPr/>
      <dgm:t>
        <a:bodyPr/>
        <a:lstStyle/>
        <a:p>
          <a:r>
            <a:rPr kumimoji="1" lang="ja-JP" altLang="en-US" dirty="0"/>
            <a:t>３．発言や行動が積極的で、民間企業、官公庁、ＮＧＯやＮＰＯ等の組織の中でリーダー的な役割を果たしたいと望む人</a:t>
          </a:r>
        </a:p>
      </dgm:t>
    </dgm:pt>
    <dgm:pt modelId="{AFE4ED65-8878-458B-A001-180E2A414E1A}" type="parTrans" cxnId="{D13DC669-BF2B-476C-8C2D-23D4B6BA08A3}">
      <dgm:prSet/>
      <dgm:spPr/>
      <dgm:t>
        <a:bodyPr/>
        <a:lstStyle/>
        <a:p>
          <a:endParaRPr kumimoji="1" lang="ja-JP" altLang="en-US"/>
        </a:p>
      </dgm:t>
    </dgm:pt>
    <dgm:pt modelId="{72E2CEA0-64F4-40C5-82C9-C0C7F10F3427}" type="sibTrans" cxnId="{D13DC669-BF2B-476C-8C2D-23D4B6BA08A3}">
      <dgm:prSet/>
      <dgm:spPr/>
      <dgm:t>
        <a:bodyPr/>
        <a:lstStyle/>
        <a:p>
          <a:endParaRPr kumimoji="1" lang="ja-JP" altLang="en-US"/>
        </a:p>
      </dgm:t>
    </dgm:pt>
    <dgm:pt modelId="{8D1886FA-D400-41A3-B3F7-B195AE99BAA9}">
      <dgm:prSet phldrT="[テキスト]"/>
      <dgm:spPr/>
      <dgm:t>
        <a:bodyPr/>
        <a:lstStyle/>
        <a:p>
          <a:r>
            <a:rPr kumimoji="1" lang="ja-JP" altLang="en-US" dirty="0"/>
            <a:t>４．英語をはじめとした外国語を駆使して、国際的な舞台で活躍したいと希望する人</a:t>
          </a:r>
        </a:p>
      </dgm:t>
    </dgm:pt>
    <dgm:pt modelId="{C4B3CFDD-3E09-49EB-A91E-D0EC1D493523}" type="parTrans" cxnId="{92C60528-D832-4519-A619-B14CF06A0FFC}">
      <dgm:prSet/>
      <dgm:spPr/>
      <dgm:t>
        <a:bodyPr/>
        <a:lstStyle/>
        <a:p>
          <a:endParaRPr kumimoji="1" lang="ja-JP" altLang="en-US"/>
        </a:p>
      </dgm:t>
    </dgm:pt>
    <dgm:pt modelId="{26237664-E94E-47F6-8131-5BCC74601B71}" type="sibTrans" cxnId="{92C60528-D832-4519-A619-B14CF06A0FFC}">
      <dgm:prSet/>
      <dgm:spPr/>
      <dgm:t>
        <a:bodyPr/>
        <a:lstStyle/>
        <a:p>
          <a:endParaRPr kumimoji="1" lang="ja-JP" altLang="en-US"/>
        </a:p>
      </dgm:t>
    </dgm:pt>
    <dgm:pt modelId="{A2DD5B06-0ACE-4AB3-9FF4-53E84447A584}">
      <dgm:prSet phldrT="[テキスト]"/>
      <dgm:spPr/>
      <dgm:t>
        <a:bodyPr/>
        <a:lstStyle/>
        <a:p>
          <a:r>
            <a:rPr kumimoji="1" lang="ja-JP" altLang="en-US" dirty="0"/>
            <a:t>５．弱者にたいする思いやりと社会における公正を大切にして、人々のために働く情熱を持った人</a:t>
          </a:r>
        </a:p>
      </dgm:t>
    </dgm:pt>
    <dgm:pt modelId="{3E20C779-B9A3-478A-8986-D1632A235FB2}" type="parTrans" cxnId="{22D19DBF-D315-4561-BD71-7A5B1FCA3976}">
      <dgm:prSet/>
      <dgm:spPr/>
      <dgm:t>
        <a:bodyPr/>
        <a:lstStyle/>
        <a:p>
          <a:endParaRPr kumimoji="1" lang="ja-JP" altLang="en-US"/>
        </a:p>
      </dgm:t>
    </dgm:pt>
    <dgm:pt modelId="{ACB720F6-CF8A-4F7A-9EED-7FC6FAC080A9}" type="sibTrans" cxnId="{22D19DBF-D315-4561-BD71-7A5B1FCA3976}">
      <dgm:prSet/>
      <dgm:spPr/>
      <dgm:t>
        <a:bodyPr/>
        <a:lstStyle/>
        <a:p>
          <a:endParaRPr kumimoji="1" lang="ja-JP" altLang="en-US"/>
        </a:p>
      </dgm:t>
    </dgm:pt>
    <dgm:pt modelId="{2E1057E1-1193-4C48-A0F6-6D06188D0F2B}" type="pres">
      <dgm:prSet presAssocID="{1D4FDDFE-7560-452E-8EFF-933D5AC15024}" presName="diagram" presStyleCnt="0">
        <dgm:presLayoutVars>
          <dgm:dir/>
          <dgm:resizeHandles val="exact"/>
        </dgm:presLayoutVars>
      </dgm:prSet>
      <dgm:spPr/>
    </dgm:pt>
    <dgm:pt modelId="{1A698C8A-7F7D-4903-88EB-71C5DF6515FD}" type="pres">
      <dgm:prSet presAssocID="{73101984-5A19-4993-9445-5D70799F9039}" presName="node" presStyleLbl="node1" presStyleIdx="0" presStyleCnt="5">
        <dgm:presLayoutVars>
          <dgm:bulletEnabled val="1"/>
        </dgm:presLayoutVars>
      </dgm:prSet>
      <dgm:spPr/>
    </dgm:pt>
    <dgm:pt modelId="{EA4636B8-76E4-4070-89E5-C5D9AF9CEBA6}" type="pres">
      <dgm:prSet presAssocID="{8F5145B0-7DE0-4B88-A7C2-2AD503BE5188}" presName="sibTrans" presStyleCnt="0"/>
      <dgm:spPr/>
    </dgm:pt>
    <dgm:pt modelId="{4D2E53E7-F837-4B88-9FE3-2520AE6F532C}" type="pres">
      <dgm:prSet presAssocID="{9B1B99BD-E5FE-44F0-9A70-FB4369F8A48B}" presName="node" presStyleLbl="node1" presStyleIdx="1" presStyleCnt="5">
        <dgm:presLayoutVars>
          <dgm:bulletEnabled val="1"/>
        </dgm:presLayoutVars>
      </dgm:prSet>
      <dgm:spPr/>
    </dgm:pt>
    <dgm:pt modelId="{2CDF4352-103B-4A75-A390-A38E20B4A521}" type="pres">
      <dgm:prSet presAssocID="{261704E4-54F3-403E-9148-E3964073FD49}" presName="sibTrans" presStyleCnt="0"/>
      <dgm:spPr/>
    </dgm:pt>
    <dgm:pt modelId="{B479B3CC-B0F0-4A15-9A41-EC2F432AECCC}" type="pres">
      <dgm:prSet presAssocID="{3564EC6D-560B-4816-8097-4335141E2999}" presName="node" presStyleLbl="node1" presStyleIdx="2" presStyleCnt="5" custScaleX="138486">
        <dgm:presLayoutVars>
          <dgm:bulletEnabled val="1"/>
        </dgm:presLayoutVars>
      </dgm:prSet>
      <dgm:spPr/>
    </dgm:pt>
    <dgm:pt modelId="{45E6E6EF-0EC1-4707-BA5E-966827FCC7E2}" type="pres">
      <dgm:prSet presAssocID="{72E2CEA0-64F4-40C5-82C9-C0C7F10F3427}" presName="sibTrans" presStyleCnt="0"/>
      <dgm:spPr/>
    </dgm:pt>
    <dgm:pt modelId="{3D0A25AA-6320-4002-B122-50A5FABCB490}" type="pres">
      <dgm:prSet presAssocID="{8D1886FA-D400-41A3-B3F7-B195AE99BAA9}" presName="node" presStyleLbl="node1" presStyleIdx="3" presStyleCnt="5" custScaleX="123341">
        <dgm:presLayoutVars>
          <dgm:bulletEnabled val="1"/>
        </dgm:presLayoutVars>
      </dgm:prSet>
      <dgm:spPr/>
    </dgm:pt>
    <dgm:pt modelId="{BD502BFD-2028-4889-BFF6-7DDF390477AC}" type="pres">
      <dgm:prSet presAssocID="{26237664-E94E-47F6-8131-5BCC74601B71}" presName="sibTrans" presStyleCnt="0"/>
      <dgm:spPr/>
    </dgm:pt>
    <dgm:pt modelId="{747AD67A-FC4A-4B66-AD95-A1C013CC3EC1}" type="pres">
      <dgm:prSet presAssocID="{A2DD5B06-0ACE-4AB3-9FF4-53E84447A584}" presName="node" presStyleLbl="node1" presStyleIdx="4" presStyleCnt="5" custScaleX="117043">
        <dgm:presLayoutVars>
          <dgm:bulletEnabled val="1"/>
        </dgm:presLayoutVars>
      </dgm:prSet>
      <dgm:spPr/>
    </dgm:pt>
  </dgm:ptLst>
  <dgm:cxnLst>
    <dgm:cxn modelId="{528C321A-425B-4A2C-8465-FE2EE9364723}" type="presOf" srcId="{8D1886FA-D400-41A3-B3F7-B195AE99BAA9}" destId="{3D0A25AA-6320-4002-B122-50A5FABCB490}" srcOrd="0" destOrd="0" presId="urn:microsoft.com/office/officeart/2005/8/layout/default"/>
    <dgm:cxn modelId="{92C60528-D832-4519-A619-B14CF06A0FFC}" srcId="{1D4FDDFE-7560-452E-8EFF-933D5AC15024}" destId="{8D1886FA-D400-41A3-B3F7-B195AE99BAA9}" srcOrd="3" destOrd="0" parTransId="{C4B3CFDD-3E09-49EB-A91E-D0EC1D493523}" sibTransId="{26237664-E94E-47F6-8131-5BCC74601B71}"/>
    <dgm:cxn modelId="{9247FF46-FE92-4827-913A-F3394C0E31DC}" type="presOf" srcId="{1D4FDDFE-7560-452E-8EFF-933D5AC15024}" destId="{2E1057E1-1193-4C48-A0F6-6D06188D0F2B}" srcOrd="0" destOrd="0" presId="urn:microsoft.com/office/officeart/2005/8/layout/default"/>
    <dgm:cxn modelId="{412CC766-2EF9-4555-A1CE-210164EC9ED1}" type="presOf" srcId="{73101984-5A19-4993-9445-5D70799F9039}" destId="{1A698C8A-7F7D-4903-88EB-71C5DF6515FD}" srcOrd="0" destOrd="0" presId="urn:microsoft.com/office/officeart/2005/8/layout/default"/>
    <dgm:cxn modelId="{D13DC669-BF2B-476C-8C2D-23D4B6BA08A3}" srcId="{1D4FDDFE-7560-452E-8EFF-933D5AC15024}" destId="{3564EC6D-560B-4816-8097-4335141E2999}" srcOrd="2" destOrd="0" parTransId="{AFE4ED65-8878-458B-A001-180E2A414E1A}" sibTransId="{72E2CEA0-64F4-40C5-82C9-C0C7F10F3427}"/>
    <dgm:cxn modelId="{AABB056B-F810-4B80-A0CF-2D88CE1C24C2}" srcId="{1D4FDDFE-7560-452E-8EFF-933D5AC15024}" destId="{9B1B99BD-E5FE-44F0-9A70-FB4369F8A48B}" srcOrd="1" destOrd="0" parTransId="{D6148CF7-B414-49A1-A7D3-5996A4F71DB4}" sibTransId="{261704E4-54F3-403E-9148-E3964073FD49}"/>
    <dgm:cxn modelId="{4A39C6A0-BD79-4190-AEB8-746637FBDFD8}" type="presOf" srcId="{9B1B99BD-E5FE-44F0-9A70-FB4369F8A48B}" destId="{4D2E53E7-F837-4B88-9FE3-2520AE6F532C}" srcOrd="0" destOrd="0" presId="urn:microsoft.com/office/officeart/2005/8/layout/default"/>
    <dgm:cxn modelId="{F262F2A6-B244-45AF-AB5B-36A3192D0D58}" srcId="{1D4FDDFE-7560-452E-8EFF-933D5AC15024}" destId="{73101984-5A19-4993-9445-5D70799F9039}" srcOrd="0" destOrd="0" parTransId="{20AAB022-8495-4826-853A-C9E2402FEA80}" sibTransId="{8F5145B0-7DE0-4B88-A7C2-2AD503BE5188}"/>
    <dgm:cxn modelId="{218BBFB8-B760-4F50-A132-E49FDBF41B27}" type="presOf" srcId="{3564EC6D-560B-4816-8097-4335141E2999}" destId="{B479B3CC-B0F0-4A15-9A41-EC2F432AECCC}" srcOrd="0" destOrd="0" presId="urn:microsoft.com/office/officeart/2005/8/layout/default"/>
    <dgm:cxn modelId="{22D19DBF-D315-4561-BD71-7A5B1FCA3976}" srcId="{1D4FDDFE-7560-452E-8EFF-933D5AC15024}" destId="{A2DD5B06-0ACE-4AB3-9FF4-53E84447A584}" srcOrd="4" destOrd="0" parTransId="{3E20C779-B9A3-478A-8986-D1632A235FB2}" sibTransId="{ACB720F6-CF8A-4F7A-9EED-7FC6FAC080A9}"/>
    <dgm:cxn modelId="{99C645C9-015D-4D33-9A25-33C076EB52F8}" type="presOf" srcId="{A2DD5B06-0ACE-4AB3-9FF4-53E84447A584}" destId="{747AD67A-FC4A-4B66-AD95-A1C013CC3EC1}" srcOrd="0" destOrd="0" presId="urn:microsoft.com/office/officeart/2005/8/layout/default"/>
    <dgm:cxn modelId="{BB446782-3763-4783-A9C0-9D624F5D3864}" type="presParOf" srcId="{2E1057E1-1193-4C48-A0F6-6D06188D0F2B}" destId="{1A698C8A-7F7D-4903-88EB-71C5DF6515FD}" srcOrd="0" destOrd="0" presId="urn:microsoft.com/office/officeart/2005/8/layout/default"/>
    <dgm:cxn modelId="{97FCEF51-1C0E-4838-8CA4-248BADA584F1}" type="presParOf" srcId="{2E1057E1-1193-4C48-A0F6-6D06188D0F2B}" destId="{EA4636B8-76E4-4070-89E5-C5D9AF9CEBA6}" srcOrd="1" destOrd="0" presId="urn:microsoft.com/office/officeart/2005/8/layout/default"/>
    <dgm:cxn modelId="{9547F745-87AC-4DDE-8BF5-659D1B6EBD6C}" type="presParOf" srcId="{2E1057E1-1193-4C48-A0F6-6D06188D0F2B}" destId="{4D2E53E7-F837-4B88-9FE3-2520AE6F532C}" srcOrd="2" destOrd="0" presId="urn:microsoft.com/office/officeart/2005/8/layout/default"/>
    <dgm:cxn modelId="{A3BB2089-5638-4D1A-BC4D-3A811C545B8A}" type="presParOf" srcId="{2E1057E1-1193-4C48-A0F6-6D06188D0F2B}" destId="{2CDF4352-103B-4A75-A390-A38E20B4A521}" srcOrd="3" destOrd="0" presId="urn:microsoft.com/office/officeart/2005/8/layout/default"/>
    <dgm:cxn modelId="{39F3366E-C066-4E39-A46E-F28FC0D31BF5}" type="presParOf" srcId="{2E1057E1-1193-4C48-A0F6-6D06188D0F2B}" destId="{B479B3CC-B0F0-4A15-9A41-EC2F432AECCC}" srcOrd="4" destOrd="0" presId="urn:microsoft.com/office/officeart/2005/8/layout/default"/>
    <dgm:cxn modelId="{90A9C06A-C531-4040-9AF1-718060D3B0C4}" type="presParOf" srcId="{2E1057E1-1193-4C48-A0F6-6D06188D0F2B}" destId="{45E6E6EF-0EC1-4707-BA5E-966827FCC7E2}" srcOrd="5" destOrd="0" presId="urn:microsoft.com/office/officeart/2005/8/layout/default"/>
    <dgm:cxn modelId="{1C3DAEC8-CD06-4771-A797-95A17BC48771}" type="presParOf" srcId="{2E1057E1-1193-4C48-A0F6-6D06188D0F2B}" destId="{3D0A25AA-6320-4002-B122-50A5FABCB490}" srcOrd="6" destOrd="0" presId="urn:microsoft.com/office/officeart/2005/8/layout/default"/>
    <dgm:cxn modelId="{BA9A58C0-1842-40EA-B3B0-1BF0AEE45BD0}" type="presParOf" srcId="{2E1057E1-1193-4C48-A0F6-6D06188D0F2B}" destId="{BD502BFD-2028-4889-BFF6-7DDF390477AC}" srcOrd="7" destOrd="0" presId="urn:microsoft.com/office/officeart/2005/8/layout/default"/>
    <dgm:cxn modelId="{6616B9DE-C567-4262-9042-245DC13E4182}" type="presParOf" srcId="{2E1057E1-1193-4C48-A0F6-6D06188D0F2B}" destId="{747AD67A-FC4A-4B66-AD95-A1C013CC3EC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34EA8-7EDC-4BC3-B783-74FEB8E1D018}">
      <dsp:nvSpPr>
        <dsp:cNvPr id="0" name=""/>
        <dsp:cNvSpPr/>
      </dsp:nvSpPr>
      <dsp:spPr>
        <a:xfrm>
          <a:off x="0" y="802181"/>
          <a:ext cx="6096000"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6CC7C8-BE86-4999-974A-CC5AE6A7FECF}">
      <dsp:nvSpPr>
        <dsp:cNvPr id="0" name=""/>
        <dsp:cNvSpPr/>
      </dsp:nvSpPr>
      <dsp:spPr>
        <a:xfrm>
          <a:off x="304800" y="93134"/>
          <a:ext cx="4267200" cy="93044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kumimoji="1" lang="ja-JP" altLang="en-US" sz="2300" kern="1200" dirty="0"/>
            <a:t>現代地方自治経営論</a:t>
          </a:r>
          <a:endParaRPr kumimoji="1" lang="en-US" altLang="ja-JP" sz="2300" kern="1200" dirty="0"/>
        </a:p>
        <a:p>
          <a:pPr marL="0" lvl="0" indent="0" algn="l" defTabSz="1022350">
            <a:lnSpc>
              <a:spcPct val="90000"/>
            </a:lnSpc>
            <a:spcBef>
              <a:spcPct val="0"/>
            </a:spcBef>
            <a:spcAft>
              <a:spcPct val="35000"/>
            </a:spcAft>
            <a:buNone/>
          </a:pPr>
          <a:r>
            <a:rPr kumimoji="1" lang="ja-JP" altLang="en-US" sz="1400" b="1" kern="1200" dirty="0"/>
            <a:t>岡山県庁・市役所から講師を迎え、地方自治の現状と課題等について講義します。</a:t>
          </a:r>
          <a:endParaRPr kumimoji="1" lang="en-US" altLang="ja-JP" sz="1400" b="1" kern="1200" dirty="0"/>
        </a:p>
      </dsp:txBody>
      <dsp:txXfrm>
        <a:off x="350221" y="138555"/>
        <a:ext cx="4176358" cy="839604"/>
      </dsp:txXfrm>
    </dsp:sp>
    <dsp:sp modelId="{F6B90E17-F049-45EE-911B-D57A634498E8}">
      <dsp:nvSpPr>
        <dsp:cNvPr id="0" name=""/>
        <dsp:cNvSpPr/>
      </dsp:nvSpPr>
      <dsp:spPr>
        <a:xfrm>
          <a:off x="0" y="2009132"/>
          <a:ext cx="6096000" cy="378000"/>
        </a:xfrm>
        <a:prstGeom prst="rect">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9B761F-03C1-4331-BAA9-109C7604BF44}">
      <dsp:nvSpPr>
        <dsp:cNvPr id="0" name=""/>
        <dsp:cNvSpPr/>
      </dsp:nvSpPr>
      <dsp:spPr>
        <a:xfrm>
          <a:off x="304800" y="1261181"/>
          <a:ext cx="4267200" cy="969351"/>
        </a:xfrm>
        <a:prstGeom prst="round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t>経済経営特殊講義</a:t>
          </a:r>
          <a:endParaRPr kumimoji="1" lang="en-US" altLang="ja-JP" sz="2000" b="1" kern="1200" dirty="0"/>
        </a:p>
        <a:p>
          <a:pPr marL="0" lvl="0" indent="0" algn="l" defTabSz="889000">
            <a:lnSpc>
              <a:spcPct val="90000"/>
            </a:lnSpc>
            <a:spcBef>
              <a:spcPct val="0"/>
            </a:spcBef>
            <a:spcAft>
              <a:spcPct val="35000"/>
            </a:spcAft>
            <a:buNone/>
          </a:pPr>
          <a:r>
            <a:rPr kumimoji="1" lang="ja-JP" altLang="en-US" sz="1400" b="1" kern="1200" dirty="0"/>
            <a:t>岡山経済同友会会員企業経営者により、経営理念をはじめ、経済の現場の見方を教えます。</a:t>
          </a:r>
        </a:p>
      </dsp:txBody>
      <dsp:txXfrm>
        <a:off x="352120" y="1308501"/>
        <a:ext cx="4172560" cy="874711"/>
      </dsp:txXfrm>
    </dsp:sp>
    <dsp:sp modelId="{2645BB65-A530-4C20-8293-F95EF6A7426D}">
      <dsp:nvSpPr>
        <dsp:cNvPr id="0" name=""/>
        <dsp:cNvSpPr/>
      </dsp:nvSpPr>
      <dsp:spPr>
        <a:xfrm>
          <a:off x="0" y="3334957"/>
          <a:ext cx="6096000" cy="378000"/>
        </a:xfrm>
        <a:prstGeom prst="rect">
          <a:avLst/>
        </a:prstGeom>
        <a:solidFill>
          <a:schemeClr val="lt1">
            <a:alpha val="90000"/>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D7CB1F-577B-4C8A-A417-A41609EAC706}">
      <dsp:nvSpPr>
        <dsp:cNvPr id="0" name=""/>
        <dsp:cNvSpPr/>
      </dsp:nvSpPr>
      <dsp:spPr>
        <a:xfrm>
          <a:off x="304800" y="2468132"/>
          <a:ext cx="4267200" cy="1088225"/>
        </a:xfrm>
        <a:prstGeom prst="round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44550">
            <a:lnSpc>
              <a:spcPct val="90000"/>
            </a:lnSpc>
            <a:spcBef>
              <a:spcPct val="0"/>
            </a:spcBef>
            <a:spcAft>
              <a:spcPct val="35000"/>
            </a:spcAft>
            <a:buNone/>
          </a:pPr>
          <a:r>
            <a:rPr kumimoji="1" lang="ja-JP" altLang="en-US" sz="1900" b="1" kern="1200" dirty="0"/>
            <a:t>現代中小企業論</a:t>
          </a:r>
          <a:endParaRPr kumimoji="1" lang="en-US" altLang="ja-JP" sz="1900" b="1" kern="1200" dirty="0"/>
        </a:p>
        <a:p>
          <a:pPr marL="0" lvl="0" indent="0" algn="l" defTabSz="844550">
            <a:lnSpc>
              <a:spcPct val="90000"/>
            </a:lnSpc>
            <a:spcBef>
              <a:spcPct val="0"/>
            </a:spcBef>
            <a:spcAft>
              <a:spcPct val="35000"/>
            </a:spcAft>
            <a:buNone/>
          </a:pPr>
          <a:r>
            <a:rPr kumimoji="1" lang="ja-JP" altLang="en-US" sz="1400" b="1" kern="1200" dirty="0"/>
            <a:t>岡山中小企業家同友会会員企業経営者による講義です。</a:t>
          </a:r>
        </a:p>
      </dsp:txBody>
      <dsp:txXfrm>
        <a:off x="357923" y="2521255"/>
        <a:ext cx="4160954" cy="981979"/>
      </dsp:txXfrm>
    </dsp:sp>
    <dsp:sp modelId="{61D08CBF-A516-4D87-9FEC-84D9946FC9DD}">
      <dsp:nvSpPr>
        <dsp:cNvPr id="0" name=""/>
        <dsp:cNvSpPr/>
      </dsp:nvSpPr>
      <dsp:spPr>
        <a:xfrm>
          <a:off x="0" y="4939065"/>
          <a:ext cx="6096000" cy="378000"/>
        </a:xfrm>
        <a:prstGeom prst="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70CCB-EE95-4DA1-8B4D-9BCC10E0B22C}">
      <dsp:nvSpPr>
        <dsp:cNvPr id="0" name=""/>
        <dsp:cNvSpPr/>
      </dsp:nvSpPr>
      <dsp:spPr>
        <a:xfrm>
          <a:off x="304502" y="3793957"/>
          <a:ext cx="4263032" cy="1366507"/>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kumimoji="1" lang="ja-JP" altLang="en-US" sz="1800" b="1" kern="1200" dirty="0"/>
            <a:t>資本市場の役割と証券投資</a:t>
          </a:r>
          <a:endParaRPr kumimoji="1" lang="en-US" altLang="ja-JP" sz="1800" b="1" kern="1200" dirty="0"/>
        </a:p>
        <a:p>
          <a:pPr marL="0" lvl="0" indent="0" algn="l" defTabSz="800100">
            <a:lnSpc>
              <a:spcPct val="90000"/>
            </a:lnSpc>
            <a:spcBef>
              <a:spcPct val="0"/>
            </a:spcBef>
            <a:spcAft>
              <a:spcPct val="35000"/>
            </a:spcAft>
            <a:buNone/>
          </a:pPr>
          <a:r>
            <a:rPr kumimoji="1" lang="ja-JP" altLang="en-US" sz="1400" b="1" kern="1200" dirty="0"/>
            <a:t>野村証券から派遣された専門家による講義であり、株式、債券、投資信託への投資に関する実践的な知識を提供します。</a:t>
          </a:r>
        </a:p>
      </dsp:txBody>
      <dsp:txXfrm>
        <a:off x="371209" y="3860664"/>
        <a:ext cx="4129618" cy="12330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E9BE9-0F6E-4B6C-9054-920CFE339043}">
      <dsp:nvSpPr>
        <dsp:cNvPr id="0" name=""/>
        <dsp:cNvSpPr/>
      </dsp:nvSpPr>
      <dsp:spPr>
        <a:xfrm>
          <a:off x="0" y="0"/>
          <a:ext cx="4906861" cy="259753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solidFill>
                <a:srgbClr val="7030A0"/>
              </a:solidFill>
              <a:latin typeface="HGP創英角ﾎﾟｯﾌﾟ体" panose="040B0A00000000000000" pitchFamily="50" charset="-128"/>
              <a:ea typeface="HGP創英角ﾎﾟｯﾌﾟ体" panose="040B0A00000000000000" pitchFamily="50" charset="-128"/>
            </a:rPr>
            <a:t>目的</a:t>
          </a:r>
          <a:endParaRPr kumimoji="1" lang="en-US" altLang="ja-JP" sz="2000" b="1" kern="1200" dirty="0">
            <a:solidFill>
              <a:srgbClr val="7030A0"/>
            </a:solidFill>
            <a:latin typeface="HGP創英角ﾎﾟｯﾌﾟ体" panose="040B0A00000000000000" pitchFamily="50" charset="-128"/>
            <a:ea typeface="HGP創英角ﾎﾟｯﾌﾟ体" panose="040B0A00000000000000" pitchFamily="50" charset="-128"/>
          </a:endParaRPr>
        </a:p>
        <a:p>
          <a:pPr marL="0" lvl="0" indent="0" algn="l" defTabSz="889000">
            <a:lnSpc>
              <a:spcPct val="90000"/>
            </a:lnSpc>
            <a:spcBef>
              <a:spcPct val="0"/>
            </a:spcBef>
            <a:spcAft>
              <a:spcPct val="35000"/>
            </a:spcAft>
            <a:buNone/>
          </a:pPr>
          <a:r>
            <a:rPr kumimoji="1" lang="ja-JP" altLang="en-US" sz="1600" b="1" kern="1200" dirty="0">
              <a:solidFill>
                <a:srgbClr val="7030A0"/>
              </a:solidFill>
              <a:latin typeface="HGP創英角ﾎﾟｯﾌﾟ体" panose="040B0A00000000000000" pitchFamily="50" charset="-128"/>
              <a:ea typeface="HGP創英角ﾎﾟｯﾌﾟ体" panose="040B0A00000000000000" pitchFamily="50" charset="-128"/>
            </a:rPr>
            <a:t>社会人基礎力の向上</a:t>
          </a:r>
          <a:endParaRPr kumimoji="1" lang="en-US" altLang="ja-JP" sz="1600" b="1" kern="1200" dirty="0">
            <a:solidFill>
              <a:srgbClr val="7030A0"/>
            </a:solidFill>
            <a:latin typeface="HGP創英角ﾎﾟｯﾌﾟ体" panose="040B0A00000000000000" pitchFamily="50" charset="-128"/>
            <a:ea typeface="HGP創英角ﾎﾟｯﾌﾟ体" panose="040B0A00000000000000" pitchFamily="50" charset="-128"/>
          </a:endParaRPr>
        </a:p>
        <a:p>
          <a:pPr marL="0" lvl="0" indent="0" algn="l" defTabSz="889000">
            <a:lnSpc>
              <a:spcPct val="90000"/>
            </a:lnSpc>
            <a:spcBef>
              <a:spcPct val="0"/>
            </a:spcBef>
            <a:spcAft>
              <a:spcPct val="35000"/>
            </a:spcAft>
            <a:buNone/>
          </a:pPr>
          <a:r>
            <a:rPr kumimoji="1" lang="ja-JP" altLang="en-US" sz="1400" b="1" kern="1200" dirty="0">
              <a:solidFill>
                <a:srgbClr val="7030A0"/>
              </a:solidFill>
              <a:latin typeface="HGP創英角ﾎﾟｯﾌﾟ体" panose="040B0A00000000000000" pitchFamily="50" charset="-128"/>
              <a:ea typeface="HGP創英角ﾎﾟｯﾌﾟ体" panose="040B0A00000000000000" pitchFamily="50" charset="-128"/>
            </a:rPr>
            <a:t>１．前に踏み出す力</a:t>
          </a:r>
          <a:endParaRPr kumimoji="1" lang="en-US" altLang="ja-JP" sz="1400" b="1" kern="1200" dirty="0">
            <a:solidFill>
              <a:srgbClr val="7030A0"/>
            </a:solidFill>
            <a:latin typeface="HGP創英角ﾎﾟｯﾌﾟ体" panose="040B0A00000000000000" pitchFamily="50" charset="-128"/>
            <a:ea typeface="HGP創英角ﾎﾟｯﾌﾟ体" panose="040B0A00000000000000" pitchFamily="50" charset="-128"/>
          </a:endParaRPr>
        </a:p>
        <a:p>
          <a:pPr marL="0" lvl="0" indent="0" algn="l" defTabSz="889000">
            <a:lnSpc>
              <a:spcPct val="90000"/>
            </a:lnSpc>
            <a:spcBef>
              <a:spcPct val="0"/>
            </a:spcBef>
            <a:spcAft>
              <a:spcPct val="35000"/>
            </a:spcAft>
            <a:buNone/>
          </a:pPr>
          <a:r>
            <a:rPr kumimoji="1" lang="ja-JP" altLang="en-US" sz="1400" b="1" kern="1200" dirty="0">
              <a:solidFill>
                <a:srgbClr val="7030A0"/>
              </a:solidFill>
              <a:latin typeface="HGP創英角ﾎﾟｯﾌﾟ体" panose="040B0A00000000000000" pitchFamily="50" charset="-128"/>
              <a:ea typeface="HGP創英角ﾎﾟｯﾌﾟ体" panose="040B0A00000000000000" pitchFamily="50" charset="-128"/>
            </a:rPr>
            <a:t>２．考え抜く力</a:t>
          </a:r>
          <a:endParaRPr kumimoji="1" lang="en-US" altLang="ja-JP" sz="1400" b="1" kern="1200" dirty="0">
            <a:solidFill>
              <a:srgbClr val="7030A0"/>
            </a:solidFill>
            <a:latin typeface="HGP創英角ﾎﾟｯﾌﾟ体" panose="040B0A00000000000000" pitchFamily="50" charset="-128"/>
            <a:ea typeface="HGP創英角ﾎﾟｯﾌﾟ体" panose="040B0A00000000000000" pitchFamily="50" charset="-128"/>
          </a:endParaRPr>
        </a:p>
        <a:p>
          <a:pPr marL="0" lvl="0" indent="0" algn="l" defTabSz="889000">
            <a:lnSpc>
              <a:spcPct val="90000"/>
            </a:lnSpc>
            <a:spcBef>
              <a:spcPct val="0"/>
            </a:spcBef>
            <a:spcAft>
              <a:spcPct val="35000"/>
            </a:spcAft>
            <a:buNone/>
          </a:pPr>
          <a:r>
            <a:rPr kumimoji="1" lang="ja-JP" altLang="en-US" sz="1400" b="1" kern="1200" dirty="0">
              <a:solidFill>
                <a:srgbClr val="7030A0"/>
              </a:solidFill>
              <a:latin typeface="HGP創英角ﾎﾟｯﾌﾟ体" panose="040B0A00000000000000" pitchFamily="50" charset="-128"/>
              <a:ea typeface="HGP創英角ﾎﾟｯﾌﾟ体" panose="040B0A00000000000000" pitchFamily="50" charset="-128"/>
            </a:rPr>
            <a:t>３．チームで働く力</a:t>
          </a:r>
        </a:p>
      </dsp:txBody>
      <dsp:txXfrm>
        <a:off x="718593" y="380400"/>
        <a:ext cx="3469675" cy="1836732"/>
      </dsp:txXfrm>
    </dsp:sp>
    <dsp:sp modelId="{D46972B1-BD1D-4C08-84BC-9B62A4E61DE3}">
      <dsp:nvSpPr>
        <dsp:cNvPr id="0" name=""/>
        <dsp:cNvSpPr/>
      </dsp:nvSpPr>
      <dsp:spPr>
        <a:xfrm>
          <a:off x="1251087" y="1732410"/>
          <a:ext cx="4926317" cy="259753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1" lang="ja-JP" altLang="en-US" sz="1500" b="1" kern="1200" dirty="0">
              <a:solidFill>
                <a:srgbClr val="002060"/>
              </a:solidFill>
              <a:latin typeface="HGP創英角ﾎﾟｯﾌﾟ体" panose="040B0A00000000000000" pitchFamily="50" charset="-128"/>
              <a:ea typeface="HGP創英角ﾎﾟｯﾌﾟ体" panose="040B0A00000000000000" pitchFamily="50" charset="-128"/>
            </a:rPr>
            <a:t>授業形態</a:t>
          </a:r>
          <a:endParaRPr kumimoji="1" lang="en-US" altLang="ja-JP" sz="1500" b="1" kern="1200" dirty="0">
            <a:solidFill>
              <a:srgbClr val="002060"/>
            </a:solidFill>
            <a:latin typeface="HGP創英角ﾎﾟｯﾌﾟ体" panose="040B0A00000000000000" pitchFamily="50" charset="-128"/>
            <a:ea typeface="HGP創英角ﾎﾟｯﾌﾟ体" panose="040B0A00000000000000" pitchFamily="50" charset="-128"/>
          </a:endParaRPr>
        </a:p>
        <a:p>
          <a:pPr marL="0" lvl="0" indent="0" algn="ctr" defTabSz="666750">
            <a:lnSpc>
              <a:spcPct val="90000"/>
            </a:lnSpc>
            <a:spcBef>
              <a:spcPct val="0"/>
            </a:spcBef>
            <a:spcAft>
              <a:spcPct val="35000"/>
            </a:spcAft>
            <a:buNone/>
          </a:pPr>
          <a:r>
            <a:rPr kumimoji="1" lang="ja-JP" altLang="en-US" sz="1500" b="1" kern="1200" dirty="0">
              <a:solidFill>
                <a:srgbClr val="002060"/>
              </a:solidFill>
              <a:latin typeface="HGP創英角ﾎﾟｯﾌﾟ体" panose="040B0A00000000000000" pitchFamily="50" charset="-128"/>
              <a:ea typeface="HGP創英角ﾎﾟｯﾌﾟ体" panose="040B0A00000000000000" pitchFamily="50" charset="-128"/>
            </a:rPr>
            <a:t>１．英語コミュニケーション基礎スキル</a:t>
          </a:r>
          <a:endParaRPr kumimoji="1" lang="en-US" altLang="ja-JP" sz="1500" b="1" kern="1200" dirty="0">
            <a:solidFill>
              <a:srgbClr val="002060"/>
            </a:solidFill>
            <a:latin typeface="HGP創英角ﾎﾟｯﾌﾟ体" panose="040B0A00000000000000" pitchFamily="50" charset="-128"/>
            <a:ea typeface="HGP創英角ﾎﾟｯﾌﾟ体" panose="040B0A00000000000000" pitchFamily="50" charset="-128"/>
          </a:endParaRPr>
        </a:p>
        <a:p>
          <a:pPr marL="0" lvl="0" indent="0" algn="ctr" defTabSz="666750">
            <a:lnSpc>
              <a:spcPct val="90000"/>
            </a:lnSpc>
            <a:spcBef>
              <a:spcPct val="0"/>
            </a:spcBef>
            <a:spcAft>
              <a:spcPct val="35000"/>
            </a:spcAft>
            <a:buNone/>
          </a:pPr>
          <a:r>
            <a:rPr kumimoji="1" lang="ja-JP" altLang="en-US" sz="1500" b="1" kern="1200" dirty="0">
              <a:solidFill>
                <a:srgbClr val="002060"/>
              </a:solidFill>
              <a:latin typeface="HGP創英角ﾎﾟｯﾌﾟ体" panose="040B0A00000000000000" pitchFamily="50" charset="-128"/>
              <a:ea typeface="HGP創英角ﾎﾟｯﾌﾟ体" panose="040B0A00000000000000" pitchFamily="50" charset="-128"/>
            </a:rPr>
            <a:t>２．</a:t>
          </a:r>
          <a:r>
            <a:rPr kumimoji="1" lang="en-US" altLang="ja-JP" sz="1500" b="1" kern="1200" dirty="0">
              <a:solidFill>
                <a:srgbClr val="002060"/>
              </a:solidFill>
              <a:latin typeface="HGP創英角ﾎﾟｯﾌﾟ体" panose="040B0A00000000000000" pitchFamily="50" charset="-128"/>
              <a:ea typeface="HGP創英角ﾎﾟｯﾌﾟ体" panose="040B0A00000000000000" pitchFamily="50" charset="-128"/>
            </a:rPr>
            <a:t>PBL</a:t>
          </a:r>
          <a:r>
            <a:rPr kumimoji="1" lang="ja-JP" altLang="en-US" sz="1500" b="1" kern="1200" dirty="0">
              <a:solidFill>
                <a:srgbClr val="002060"/>
              </a:solidFill>
              <a:latin typeface="HGP創英角ﾎﾟｯﾌﾟ体" panose="040B0A00000000000000" pitchFamily="50" charset="-128"/>
              <a:ea typeface="HGP創英角ﾎﾟｯﾌﾟ体" panose="040B0A00000000000000" pitchFamily="50" charset="-128"/>
            </a:rPr>
            <a:t>（</a:t>
          </a:r>
          <a:r>
            <a:rPr kumimoji="1" lang="en-US" altLang="ja-JP" sz="1500" b="1" kern="1200" dirty="0">
              <a:solidFill>
                <a:srgbClr val="002060"/>
              </a:solidFill>
              <a:latin typeface="HGP創英角ﾎﾟｯﾌﾟ体" panose="040B0A00000000000000" pitchFamily="50" charset="-128"/>
              <a:ea typeface="HGP創英角ﾎﾟｯﾌﾟ体" panose="040B0A00000000000000" pitchFamily="50" charset="-128"/>
            </a:rPr>
            <a:t>Project Based Leaning</a:t>
          </a:r>
          <a:r>
            <a:rPr kumimoji="1" lang="ja-JP" altLang="en-US" sz="1500" b="1" kern="1200" dirty="0">
              <a:solidFill>
                <a:srgbClr val="002060"/>
              </a:solidFill>
              <a:latin typeface="HGP創英角ﾎﾟｯﾌﾟ体" panose="040B0A00000000000000" pitchFamily="50" charset="-128"/>
              <a:ea typeface="HGP創英角ﾎﾟｯﾌﾟ体" panose="040B0A00000000000000" pitchFamily="50" charset="-128"/>
            </a:rPr>
            <a:t>）</a:t>
          </a:r>
        </a:p>
      </dsp:txBody>
      <dsp:txXfrm>
        <a:off x="1972529" y="2112810"/>
        <a:ext cx="3483433" cy="1836732"/>
      </dsp:txXfrm>
    </dsp:sp>
    <dsp:sp modelId="{7954100A-C5C7-483A-AC1A-A43D0E129019}">
      <dsp:nvSpPr>
        <dsp:cNvPr id="0" name=""/>
        <dsp:cNvSpPr/>
      </dsp:nvSpPr>
      <dsp:spPr>
        <a:xfrm>
          <a:off x="3062226" y="0"/>
          <a:ext cx="4862573" cy="259753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en-US" altLang="ja-JP" sz="2000" b="1" kern="1200" dirty="0">
              <a:solidFill>
                <a:schemeClr val="accent4">
                  <a:lumMod val="50000"/>
                </a:schemeClr>
              </a:solidFill>
              <a:latin typeface="+mn-ea"/>
              <a:ea typeface="+mn-ea"/>
            </a:rPr>
            <a:t>	</a:t>
          </a:r>
          <a:r>
            <a:rPr kumimoji="1" lang="ja-JP" altLang="en-US" sz="2000" b="1" kern="1200" dirty="0">
              <a:solidFill>
                <a:schemeClr val="accent4">
                  <a:lumMod val="50000"/>
                </a:schemeClr>
              </a:solidFill>
              <a:latin typeface="+mn-ea"/>
              <a:ea typeface="+mn-ea"/>
            </a:rPr>
            <a:t>　　　　　　　　</a:t>
          </a:r>
          <a:r>
            <a:rPr kumimoji="1" lang="ja-JP" altLang="en-US" sz="20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特徴</a:t>
          </a:r>
          <a:endParaRPr kumimoji="1" lang="en-US" altLang="ja-JP" sz="20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marL="0" lvl="0" indent="0" algn="l" defTabSz="889000">
            <a:lnSpc>
              <a:spcPct val="90000"/>
            </a:lnSpc>
            <a:spcBef>
              <a:spcPct val="0"/>
            </a:spcBef>
            <a:spcAft>
              <a:spcPct val="35000"/>
            </a:spcAft>
            <a:buNone/>
          </a:pPr>
          <a:r>
            <a:rPr kumimoji="1" lang="ja-JP" altLang="en-US" sz="12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　　</a:t>
          </a:r>
          <a:r>
            <a:rPr kumimoji="1" lang="ja-JP" altLang="en-US"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１．英語授業、海外派遣</a:t>
          </a:r>
          <a:endParaRPr kumimoji="1" lang="en-US" altLang="ja-JP"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marL="0" lvl="0" indent="0" algn="l" defTabSz="889000">
            <a:lnSpc>
              <a:spcPct val="90000"/>
            </a:lnSpc>
            <a:spcBef>
              <a:spcPct val="0"/>
            </a:spcBef>
            <a:spcAft>
              <a:spcPct val="35000"/>
            </a:spcAft>
            <a:buNone/>
          </a:pPr>
          <a:r>
            <a:rPr kumimoji="1" lang="ja-JP" altLang="en-US"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　　２．文理融合（経済学部＋工学部）</a:t>
          </a:r>
          <a:endParaRPr kumimoji="1" lang="en-US" altLang="ja-JP"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marL="0" lvl="0" indent="0" algn="l" defTabSz="889000">
            <a:lnSpc>
              <a:spcPct val="90000"/>
            </a:lnSpc>
            <a:spcBef>
              <a:spcPct val="0"/>
            </a:spcBef>
            <a:spcAft>
              <a:spcPct val="35000"/>
            </a:spcAft>
            <a:buNone/>
          </a:pPr>
          <a:r>
            <a:rPr kumimoji="1" lang="ja-JP" altLang="en-US"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　　３．学年混成（１～</a:t>
          </a:r>
          <a:r>
            <a:rPr kumimoji="1" lang="en-US" altLang="ja-JP"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4</a:t>
          </a:r>
          <a:r>
            <a:rPr kumimoji="1" lang="ja-JP" altLang="en-US"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年生）</a:t>
          </a:r>
          <a:endParaRPr kumimoji="1" lang="en-US" altLang="ja-JP"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marL="0" lvl="0" indent="0" algn="l" defTabSz="889000">
            <a:lnSpc>
              <a:spcPct val="90000"/>
            </a:lnSpc>
            <a:spcBef>
              <a:spcPct val="0"/>
            </a:spcBef>
            <a:spcAft>
              <a:spcPct val="35000"/>
            </a:spcAft>
            <a:buNone/>
          </a:pPr>
          <a:r>
            <a:rPr kumimoji="1" lang="ja-JP" altLang="en-US"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rPr>
            <a:t>　　４．産学連携（地元企業＋海外事務所）</a:t>
          </a:r>
          <a:endParaRPr kumimoji="1" lang="en-US" altLang="ja-JP" sz="1400" b="1" kern="1200" dirty="0">
            <a:solidFill>
              <a:schemeClr val="accent4">
                <a:lumMod val="50000"/>
              </a:schemeClr>
            </a:solidFill>
            <a:latin typeface="HGP創英角ﾎﾟｯﾌﾟ体" panose="040B0A00000000000000" pitchFamily="50" charset="-128"/>
            <a:ea typeface="HGP創英角ﾎﾟｯﾌﾟ体" panose="040B0A00000000000000" pitchFamily="50" charset="-128"/>
          </a:endParaRPr>
        </a:p>
        <a:p>
          <a:pPr marL="0" lvl="0" indent="0" algn="ctr" defTabSz="889000">
            <a:lnSpc>
              <a:spcPct val="90000"/>
            </a:lnSpc>
            <a:spcBef>
              <a:spcPct val="0"/>
            </a:spcBef>
            <a:spcAft>
              <a:spcPct val="35000"/>
            </a:spcAft>
            <a:buNone/>
          </a:pPr>
          <a:endParaRPr kumimoji="1" lang="ja-JP" altLang="en-US" sz="1600" kern="1200" dirty="0"/>
        </a:p>
      </dsp:txBody>
      <dsp:txXfrm>
        <a:off x="3774333" y="380400"/>
        <a:ext cx="3438359" cy="1836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B3C69-3C18-4322-91B4-ED80C50E501D}">
      <dsp:nvSpPr>
        <dsp:cNvPr id="0" name=""/>
        <dsp:cNvSpPr/>
      </dsp:nvSpPr>
      <dsp:spPr>
        <a:xfrm>
          <a:off x="617219" y="0"/>
          <a:ext cx="6995160" cy="4525963"/>
        </a:xfrm>
        <a:prstGeom prst="rightArrow">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E4B24CF8-532C-42EA-AB3C-020A712DF21A}">
      <dsp:nvSpPr>
        <dsp:cNvPr id="0" name=""/>
        <dsp:cNvSpPr/>
      </dsp:nvSpPr>
      <dsp:spPr>
        <a:xfrm>
          <a:off x="3045" y="1357788"/>
          <a:ext cx="2637362"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kumimoji="1" lang="ja-JP" altLang="en-US" sz="3700" kern="1200" dirty="0"/>
            <a:t>修学方法（</a:t>
          </a:r>
          <a:r>
            <a:rPr kumimoji="1" lang="en-US" altLang="ja-JP" sz="3700" kern="1200" dirty="0"/>
            <a:t>1</a:t>
          </a:r>
          <a:r>
            <a:rPr kumimoji="1" lang="ja-JP" altLang="en-US" sz="3700" kern="1200" dirty="0"/>
            <a:t>年生）</a:t>
          </a:r>
        </a:p>
      </dsp:txBody>
      <dsp:txXfrm>
        <a:off x="91421" y="1446164"/>
        <a:ext cx="2460610" cy="1633633"/>
      </dsp:txXfrm>
    </dsp:sp>
    <dsp:sp modelId="{52D48DE5-166F-4BA0-9C09-044DF0D035FE}">
      <dsp:nvSpPr>
        <dsp:cNvPr id="0" name=""/>
        <dsp:cNvSpPr/>
      </dsp:nvSpPr>
      <dsp:spPr>
        <a:xfrm>
          <a:off x="2796118" y="1357788"/>
          <a:ext cx="2637362"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kumimoji="1" lang="ja-JP" altLang="en-US" sz="3700" kern="1200" dirty="0"/>
            <a:t>基礎研究</a:t>
          </a:r>
          <a:endParaRPr kumimoji="1" lang="en-US" altLang="ja-JP" sz="3700" kern="1200" dirty="0"/>
        </a:p>
        <a:p>
          <a:pPr marL="0" lvl="0" indent="0" algn="ctr" defTabSz="1644650">
            <a:lnSpc>
              <a:spcPct val="90000"/>
            </a:lnSpc>
            <a:spcBef>
              <a:spcPct val="0"/>
            </a:spcBef>
            <a:spcAft>
              <a:spcPct val="35000"/>
            </a:spcAft>
            <a:buNone/>
          </a:pPr>
          <a:r>
            <a:rPr kumimoji="1" lang="ja-JP" altLang="en-US" sz="3700" kern="1200" dirty="0"/>
            <a:t>（</a:t>
          </a:r>
          <a:r>
            <a:rPr kumimoji="1" lang="en-US" altLang="ja-JP" sz="3700" kern="1200" dirty="0"/>
            <a:t>1</a:t>
          </a:r>
          <a:r>
            <a:rPr kumimoji="1" lang="ja-JP" altLang="en-US" sz="3700" kern="1200" dirty="0"/>
            <a:t>・</a:t>
          </a:r>
          <a:r>
            <a:rPr kumimoji="1" lang="en-US" altLang="ja-JP" sz="3700" kern="1200" dirty="0"/>
            <a:t>2</a:t>
          </a:r>
          <a:r>
            <a:rPr kumimoji="1" lang="ja-JP" altLang="en-US" sz="3700" kern="1200" dirty="0"/>
            <a:t>年生）</a:t>
          </a:r>
        </a:p>
      </dsp:txBody>
      <dsp:txXfrm>
        <a:off x="2884494" y="1446164"/>
        <a:ext cx="2460610" cy="1633633"/>
      </dsp:txXfrm>
    </dsp:sp>
    <dsp:sp modelId="{E42E35EF-41EB-4D0D-8A4A-93FC3A88788D}">
      <dsp:nvSpPr>
        <dsp:cNvPr id="0" name=""/>
        <dsp:cNvSpPr/>
      </dsp:nvSpPr>
      <dsp:spPr>
        <a:xfrm>
          <a:off x="5589192" y="1357788"/>
          <a:ext cx="2637362"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kumimoji="1" lang="ja-JP" altLang="en-US" sz="3700" kern="1200" dirty="0"/>
            <a:t>卒業研究</a:t>
          </a:r>
          <a:endParaRPr kumimoji="1" lang="en-US" altLang="ja-JP" sz="3700" kern="1200" dirty="0"/>
        </a:p>
        <a:p>
          <a:pPr marL="0" lvl="0" indent="0" algn="ctr" defTabSz="1644650">
            <a:lnSpc>
              <a:spcPct val="90000"/>
            </a:lnSpc>
            <a:spcBef>
              <a:spcPct val="0"/>
            </a:spcBef>
            <a:spcAft>
              <a:spcPct val="35000"/>
            </a:spcAft>
            <a:buNone/>
          </a:pPr>
          <a:r>
            <a:rPr kumimoji="1" lang="ja-JP" altLang="en-US" sz="3700" kern="1200" dirty="0"/>
            <a:t>（</a:t>
          </a:r>
          <a:r>
            <a:rPr kumimoji="1" lang="en-US" altLang="ja-JP" sz="3700" kern="1200" dirty="0"/>
            <a:t>3</a:t>
          </a:r>
          <a:r>
            <a:rPr kumimoji="1" lang="ja-JP" altLang="en-US" sz="3700" kern="1200" dirty="0"/>
            <a:t>・</a:t>
          </a:r>
          <a:r>
            <a:rPr kumimoji="1" lang="en-US" altLang="ja-JP" sz="3700" kern="1200" dirty="0"/>
            <a:t>4</a:t>
          </a:r>
          <a:r>
            <a:rPr kumimoji="1" lang="ja-JP" altLang="en-US" sz="3700" kern="1200" dirty="0"/>
            <a:t>年生）</a:t>
          </a:r>
        </a:p>
      </dsp:txBody>
      <dsp:txXfrm>
        <a:off x="5677568" y="1446164"/>
        <a:ext cx="2460610" cy="16336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98C8A-7F7D-4903-88EB-71C5DF6515FD}">
      <dsp:nvSpPr>
        <dsp:cNvPr id="0" name=""/>
        <dsp:cNvSpPr/>
      </dsp:nvSpPr>
      <dsp:spPr>
        <a:xfrm>
          <a:off x="1935" y="374868"/>
          <a:ext cx="2115760" cy="126945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kumimoji="1" lang="ja-JP" altLang="en-US" sz="1700" kern="1200" dirty="0"/>
            <a:t>１．経済問題・社会問題に関心がある人</a:t>
          </a:r>
        </a:p>
      </dsp:txBody>
      <dsp:txXfrm>
        <a:off x="1935" y="374868"/>
        <a:ext cx="2115760" cy="1269456"/>
      </dsp:txXfrm>
    </dsp:sp>
    <dsp:sp modelId="{4D2E53E7-F837-4B88-9FE3-2520AE6F532C}">
      <dsp:nvSpPr>
        <dsp:cNvPr id="0" name=""/>
        <dsp:cNvSpPr/>
      </dsp:nvSpPr>
      <dsp:spPr>
        <a:xfrm>
          <a:off x="2329272" y="374868"/>
          <a:ext cx="2115760" cy="1269456"/>
        </a:xfrm>
        <a:prstGeom prst="rect">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kumimoji="1" lang="ja-JP" altLang="en-US" sz="1700" kern="1200" dirty="0"/>
            <a:t>２．論理的に考えること、もしくは数学を用いた分析が好きな人</a:t>
          </a:r>
        </a:p>
      </dsp:txBody>
      <dsp:txXfrm>
        <a:off x="2329272" y="374868"/>
        <a:ext cx="2115760" cy="1269456"/>
      </dsp:txXfrm>
    </dsp:sp>
    <dsp:sp modelId="{B479B3CC-B0F0-4A15-9A41-EC2F432AECCC}">
      <dsp:nvSpPr>
        <dsp:cNvPr id="0" name=""/>
        <dsp:cNvSpPr/>
      </dsp:nvSpPr>
      <dsp:spPr>
        <a:xfrm>
          <a:off x="4656608" y="374868"/>
          <a:ext cx="2930032" cy="1269456"/>
        </a:xfrm>
        <a:prstGeom prst="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kumimoji="1" lang="ja-JP" altLang="en-US" sz="1700" kern="1200" dirty="0"/>
            <a:t>３．発言や行動が積極的で、民間企業、官公庁、ＮＧＯやＮＰＯ等の組織の中でリーダー的な役割を果たしたいと望む人</a:t>
          </a:r>
        </a:p>
      </dsp:txBody>
      <dsp:txXfrm>
        <a:off x="4656608" y="374868"/>
        <a:ext cx="2930032" cy="1269456"/>
      </dsp:txXfrm>
    </dsp:sp>
    <dsp:sp modelId="{3D0A25AA-6320-4002-B122-50A5FABCB490}">
      <dsp:nvSpPr>
        <dsp:cNvPr id="0" name=""/>
        <dsp:cNvSpPr/>
      </dsp:nvSpPr>
      <dsp:spPr>
        <a:xfrm>
          <a:off x="1145525" y="1855900"/>
          <a:ext cx="2609600" cy="1269456"/>
        </a:xfrm>
        <a:prstGeom prst="rect">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kumimoji="1" lang="ja-JP" altLang="en-US" sz="1700" kern="1200" dirty="0"/>
            <a:t>４．英語をはじめとした外国語を駆使して、国際的な舞台で活躍したいと希望する人</a:t>
          </a:r>
        </a:p>
      </dsp:txBody>
      <dsp:txXfrm>
        <a:off x="1145525" y="1855900"/>
        <a:ext cx="2609600" cy="1269456"/>
      </dsp:txXfrm>
    </dsp:sp>
    <dsp:sp modelId="{747AD67A-FC4A-4B66-AD95-A1C013CC3EC1}">
      <dsp:nvSpPr>
        <dsp:cNvPr id="0" name=""/>
        <dsp:cNvSpPr/>
      </dsp:nvSpPr>
      <dsp:spPr>
        <a:xfrm>
          <a:off x="3966701" y="1855900"/>
          <a:ext cx="2476349" cy="1269456"/>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kumimoji="1" lang="ja-JP" altLang="en-US" sz="1700" kern="1200" dirty="0"/>
            <a:t>５．弱者にたいする思いやりと社会における公正を大切にして、人々のために働く情熱を持った人</a:t>
          </a:r>
        </a:p>
      </dsp:txBody>
      <dsp:txXfrm>
        <a:off x="3966701" y="1855900"/>
        <a:ext cx="2476349" cy="126945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交差円"/>
  <dgm:desc val="重複関係や相互関係にあるアイデアや概念を示すときに使用します。第 1 レベルのテキストの初めの 7 項目が円に対応します。使用されていないテキストは表示されませんが、レイアウトを切り替えると使用可能になります。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52C18381-1968-46C1-8516-F37D88F93FC4}" type="datetimeFigureOut">
              <a:rPr lang="ja-JP" altLang="en-US"/>
              <a:pPr>
                <a:defRPr/>
              </a:pPr>
              <a:t>2021/8/12</a:t>
            </a:fld>
            <a:endParaRPr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4EE0F085-22F2-4FC8-83A1-5B3E1736B320}" type="slidenum">
              <a:rPr lang="ja-JP" altLang="en-US"/>
              <a:pPr>
                <a:defRPr/>
              </a:pPr>
              <a:t>‹#›</a:t>
            </a:fld>
            <a:endParaRPr lang="ja-JP" altLang="en-US"/>
          </a:p>
        </p:txBody>
      </p:sp>
    </p:spTree>
    <p:extLst>
      <p:ext uri="{BB962C8B-B14F-4D97-AF65-F5344CB8AC3E}">
        <p14:creationId xmlns:p14="http://schemas.microsoft.com/office/powerpoint/2010/main" val="8124714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92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base" hangingPunct="1">
              <a:spcBef>
                <a:spcPct val="0"/>
              </a:spcBef>
              <a:spcAft>
                <a:spcPct val="0"/>
              </a:spcAft>
            </a:pPr>
            <a:fld id="{CB46B0E5-FF8D-421F-A139-354948DA68B9}" type="slidenum">
              <a:rPr lang="ja-JP" altLang="en-US" smtClean="0"/>
              <a:pPr eaLnBrk="1" fontAlgn="base" hangingPunct="1">
                <a:spcBef>
                  <a:spcPct val="0"/>
                </a:spcBef>
                <a:spcAft>
                  <a:spcPct val="0"/>
                </a:spcAft>
              </a:pPr>
              <a:t>9</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12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base" hangingPunct="1">
              <a:spcBef>
                <a:spcPct val="0"/>
              </a:spcBef>
              <a:spcAft>
                <a:spcPct val="0"/>
              </a:spcAft>
            </a:pPr>
            <a:fld id="{819B56DC-74FC-4DAF-B04A-04DAC2943FC5}" type="slidenum">
              <a:rPr lang="ja-JP" altLang="en-US" smtClean="0"/>
              <a:pPr eaLnBrk="1" fontAlgn="base" hangingPunct="1">
                <a:spcBef>
                  <a:spcPct val="0"/>
                </a:spcBef>
                <a:spcAft>
                  <a:spcPct val="0"/>
                </a:spcAft>
              </a:pPr>
              <a:t>12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12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base" hangingPunct="1">
              <a:spcBef>
                <a:spcPct val="0"/>
              </a:spcBef>
              <a:spcAft>
                <a:spcPct val="0"/>
              </a:spcAft>
            </a:pPr>
            <a:fld id="{819B56DC-74FC-4DAF-B04A-04DAC2943FC5}" type="slidenum">
              <a:rPr lang="ja-JP" altLang="en-US" smtClean="0"/>
              <a:pPr eaLnBrk="1" fontAlgn="base" hangingPunct="1">
                <a:spcBef>
                  <a:spcPct val="0"/>
                </a:spcBef>
                <a:spcAft>
                  <a:spcPct val="0"/>
                </a:spcAft>
              </a:pPr>
              <a:t>13</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30399"/>
            <a:ext cx="7772400" cy="1579563"/>
          </a:xfrm>
          <a:prstGeom prst="rect">
            <a:avLst/>
          </a:prstGeom>
        </p:spPr>
        <p:txBody>
          <a:bodyPr anchor="ct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2541411" y="4516879"/>
            <a:ext cx="4061178" cy="832556"/>
          </a:xfrm>
          <a:prstGeom prst="rect">
            <a:avLst/>
          </a:prstGeo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Tree>
    <p:extLst>
      <p:ext uri="{BB962C8B-B14F-4D97-AF65-F5344CB8AC3E}">
        <p14:creationId xmlns:p14="http://schemas.microsoft.com/office/powerpoint/2010/main" val="2037427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lvl1pPr>
              <a:defRPr/>
            </a:lvl1pPr>
          </a:lstStyle>
          <a:p>
            <a:pPr>
              <a:defRPr/>
            </a:pPr>
            <a:fld id="{C4EC9A32-5A71-495C-A39D-E428F52EC133}" type="datetimeFigureOut">
              <a:rPr lang="ja-JP" altLang="en-US"/>
              <a:pPr>
                <a:defRPr/>
              </a:pPr>
              <a:t>2021/8/12</a:t>
            </a:fld>
            <a:endParaRPr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A650E2A-3339-4C1F-8ABD-0EAC2740E979}" type="slidenum">
              <a:rPr lang="ja-JP" altLang="en-US"/>
              <a:pPr>
                <a:defRPr/>
              </a:pPr>
              <a:t>‹#›</a:t>
            </a:fld>
            <a:endParaRPr lang="ja-JP" altLang="en-US"/>
          </a:p>
        </p:txBody>
      </p:sp>
    </p:spTree>
    <p:extLst>
      <p:ext uri="{BB962C8B-B14F-4D97-AF65-F5344CB8AC3E}">
        <p14:creationId xmlns:p14="http://schemas.microsoft.com/office/powerpoint/2010/main" val="2789902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タイトル プレースホルダ 4"/>
          <p:cNvSpPr>
            <a:spLocks noGrp="1"/>
          </p:cNvSpPr>
          <p:nvPr>
            <p:ph type="title"/>
          </p:nvPr>
        </p:nvSpPr>
        <p:spPr>
          <a:xfrm>
            <a:off x="409575" y="152400"/>
            <a:ext cx="5591176" cy="476250"/>
          </a:xfrm>
          <a:prstGeom prst="rect">
            <a:avLst/>
          </a:prstGeom>
        </p:spPr>
        <p:txBody>
          <a:bodyPr rtlCol="0">
            <a:noAutofit/>
          </a:bodyPr>
          <a:lstStyle/>
          <a:p>
            <a:r>
              <a:rPr lang="ja-JP" altLang="en-US"/>
              <a:t>マスター タイトルの書式設定</a:t>
            </a:r>
            <a:endParaRPr lang="ja-JP" altLang="en-US" dirty="0"/>
          </a:p>
        </p:txBody>
      </p:sp>
      <p:sp>
        <p:nvSpPr>
          <p:cNvPr id="9" name="コンテンツ プレースホルダ 8"/>
          <p:cNvSpPr>
            <a:spLocks noGrp="1"/>
          </p:cNvSpPr>
          <p:nvPr>
            <p:ph sz="quarter" idx="10"/>
          </p:nvPr>
        </p:nvSpPr>
        <p:spPr>
          <a:xfrm>
            <a:off x="409575" y="1585912"/>
            <a:ext cx="7943850" cy="515302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1"/>
          <p:cNvSpPr>
            <a:spLocks noGrp="1"/>
          </p:cNvSpPr>
          <p:nvPr>
            <p:ph type="sldNum" sz="quarter" idx="11"/>
          </p:nvPr>
        </p:nvSpPr>
        <p:spPr>
          <a:xfrm>
            <a:off x="8524875" y="6477000"/>
            <a:ext cx="538163" cy="301625"/>
          </a:xfrm>
        </p:spPr>
        <p:txBody>
          <a:bodyPr/>
          <a:lstStyle>
            <a:lvl1pPr algn="ctr">
              <a:defRPr sz="1200" baseline="0" smtClean="0"/>
            </a:lvl1pPr>
          </a:lstStyle>
          <a:p>
            <a:pPr>
              <a:defRPr/>
            </a:pPr>
            <a:fld id="{C42306C1-C609-473C-91D0-61A1AECDC6B5}" type="slidenum">
              <a:rPr lang="ja-JP" altLang="en-US"/>
              <a:pPr>
                <a:defRPr/>
              </a:pPr>
              <a:t>‹#›</a:t>
            </a:fld>
            <a:endParaRPr lang="ja-JP" altLang="en-US" dirty="0"/>
          </a:p>
        </p:txBody>
      </p:sp>
    </p:spTree>
    <p:extLst>
      <p:ext uri="{BB962C8B-B14F-4D97-AF65-F5344CB8AC3E}">
        <p14:creationId xmlns:p14="http://schemas.microsoft.com/office/powerpoint/2010/main" val="923920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図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477" y="257091"/>
            <a:ext cx="754673" cy="1116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rtl="0" eaLnBrk="1" fontAlgn="base" hangingPunct="1">
        <a:lnSpc>
          <a:spcPct val="90000"/>
        </a:lnSpc>
        <a:spcBef>
          <a:spcPct val="0"/>
        </a:spcBef>
        <a:spcAft>
          <a:spcPct val="0"/>
        </a:spcAft>
        <a:defRPr kumimoji="1"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6" descr="C:\Users\QUA DESIGN style\Desktop\線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9775"/>
            <a:ext cx="91440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4"/>
          </p:nvPr>
        </p:nvSpPr>
        <p:spPr>
          <a:xfrm>
            <a:off x="3543300" y="6348413"/>
            <a:ext cx="20574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fld id="{41464720-C801-425B-BD88-B3D4FF5BF115}" type="slidenum">
              <a:rPr lang="ja-JP" altLang="en-US"/>
              <a:pPr>
                <a:defRPr/>
              </a:pPr>
              <a:t>‹#›</a:t>
            </a:fld>
            <a:endParaRPr lang="ja-JP" altLang="en-US" dirty="0"/>
          </a:p>
        </p:txBody>
      </p:sp>
      <p:pic>
        <p:nvPicPr>
          <p:cNvPr id="6" name="図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5515" y="116156"/>
            <a:ext cx="1578913" cy="54201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l" defTabSz="457200" rtl="0" eaLnBrk="1" fontAlgn="base" hangingPunct="1">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1" fontAlgn="base" hangingPunct="1">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1" fontAlgn="base" hangingPunct="1">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1" fontAlgn="base" hangingPunct="1">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1" fontAlgn="base" hangingPunct="1">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pitchFamily="-105" charset="-128"/>
        </a:defRPr>
      </a:lvl1pPr>
      <a:lvl2pPr marL="742950" indent="-285750" algn="l" defTabSz="457200" rtl="0" eaLnBrk="1" fontAlgn="base" hangingPunct="1">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8.pn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0" name="タイトル 3"/>
          <p:cNvSpPr>
            <a:spLocks noGrp="1"/>
          </p:cNvSpPr>
          <p:nvPr>
            <p:ph type="ctrTitle"/>
          </p:nvPr>
        </p:nvSpPr>
        <p:spPr>
          <a:xfrm>
            <a:off x="147882" y="538198"/>
            <a:ext cx="8447477" cy="1579563"/>
          </a:xfrm>
        </p:spPr>
        <p:txBody>
          <a:bodyPr/>
          <a:lstStyle/>
          <a:p>
            <a:pPr eaLnBrk="1" hangingPunct="1"/>
            <a:r>
              <a:rPr lang="ja-JP" altLang="en-US" dirty="0">
                <a:solidFill>
                  <a:srgbClr val="002060"/>
                </a:solidFill>
                <a:latin typeface="HGP創英角ﾎﾟｯﾌﾟ体" pitchFamily="50" charset="-128"/>
                <a:ea typeface="HGP創英角ﾎﾟｯﾌﾟ体" pitchFamily="50" charset="-128"/>
              </a:rPr>
              <a:t>岡山大学経済学部</a:t>
            </a:r>
            <a:br>
              <a:rPr lang="en-US" altLang="ja-JP" dirty="0">
                <a:solidFill>
                  <a:srgbClr val="002060"/>
                </a:solidFill>
                <a:latin typeface="HGP創英角ﾎﾟｯﾌﾟ体" pitchFamily="50" charset="-128"/>
                <a:ea typeface="HGP創英角ﾎﾟｯﾌﾟ体" pitchFamily="50" charset="-128"/>
              </a:rPr>
            </a:br>
            <a:r>
              <a:rPr lang="en-US" altLang="ja-JP" sz="5400" dirty="0">
                <a:solidFill>
                  <a:srgbClr val="002060"/>
                </a:solidFill>
                <a:latin typeface="HGP創英角ﾎﾟｯﾌﾟ体" pitchFamily="50" charset="-128"/>
                <a:ea typeface="HGP創英角ﾎﾟｯﾌﾟ体" pitchFamily="50" charset="-128"/>
              </a:rPr>
              <a:t>WEB</a:t>
            </a:r>
            <a:r>
              <a:rPr lang="ja-JP" altLang="en-US" sz="5400" dirty="0">
                <a:solidFill>
                  <a:srgbClr val="002060"/>
                </a:solidFill>
                <a:latin typeface="HGP創英角ﾎﾟｯﾌﾟ体" pitchFamily="50" charset="-128"/>
                <a:ea typeface="HGP創英角ﾎﾟｯﾌﾟ体" pitchFamily="50" charset="-128"/>
              </a:rPr>
              <a:t>オープンキャンパス</a:t>
            </a:r>
          </a:p>
        </p:txBody>
      </p:sp>
      <p:sp>
        <p:nvSpPr>
          <p:cNvPr id="2" name="テキスト ボックス 1"/>
          <p:cNvSpPr txBox="1"/>
          <p:nvPr/>
        </p:nvSpPr>
        <p:spPr>
          <a:xfrm>
            <a:off x="493695" y="3800860"/>
            <a:ext cx="2908300" cy="461665"/>
          </a:xfrm>
          <a:prstGeom prst="rect">
            <a:avLst/>
          </a:prstGeom>
          <a:noFill/>
        </p:spPr>
        <p:txBody>
          <a:bodyPr wrap="square" rtlCol="0">
            <a:spAutoFit/>
          </a:bodyPr>
          <a:lstStyle/>
          <a:p>
            <a:r>
              <a:rPr kumimoji="1" lang="ja-JP" altLang="en-US" sz="2400" dirty="0">
                <a:solidFill>
                  <a:srgbClr val="002060"/>
                </a:solidFill>
                <a:latin typeface="HGP創英角ﾎﾟｯﾌﾟ体" panose="040B0A00000000000000" pitchFamily="50" charset="-128"/>
                <a:ea typeface="HGP創英角ﾎﾟｯﾌﾟ体" panose="040B0A00000000000000" pitchFamily="50" charset="-128"/>
              </a:rPr>
              <a:t>令和３年８月９</a:t>
            </a:r>
            <a:r>
              <a:rPr lang="ja-JP" altLang="en-US" sz="2400" dirty="0">
                <a:solidFill>
                  <a:srgbClr val="002060"/>
                </a:solidFill>
                <a:latin typeface="HGP創英角ﾎﾟｯﾌﾟ体" panose="040B0A00000000000000" pitchFamily="50" charset="-128"/>
                <a:ea typeface="HGP創英角ﾎﾟｯﾌﾟ体" panose="040B0A00000000000000" pitchFamily="50" charset="-128"/>
              </a:rPr>
              <a:t>日</a:t>
            </a:r>
            <a:endParaRPr kumimoji="1" lang="ja-JP" altLang="en-US" sz="2400"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4" name="テキスト ボックス 3"/>
          <p:cNvSpPr txBox="1"/>
          <p:nvPr/>
        </p:nvSpPr>
        <p:spPr>
          <a:xfrm>
            <a:off x="493695" y="2928316"/>
            <a:ext cx="3657600" cy="830997"/>
          </a:xfrm>
          <a:prstGeom prst="rect">
            <a:avLst/>
          </a:prstGeom>
          <a:noFill/>
        </p:spPr>
        <p:txBody>
          <a:bodyPr wrap="square" rtlCol="0">
            <a:spAutoFit/>
          </a:bodyPr>
          <a:lstStyle/>
          <a:p>
            <a:r>
              <a:rPr kumimoji="1" lang="ja-JP" altLang="en-US" sz="2400" dirty="0">
                <a:solidFill>
                  <a:srgbClr val="002060"/>
                </a:solidFill>
                <a:latin typeface="HGP創英角ﾎﾟｯﾌﾟ体" panose="040B0A00000000000000" pitchFamily="50" charset="-128"/>
                <a:ea typeface="HGP創英角ﾎﾟｯﾌﾟ体" panose="040B0A00000000000000" pitchFamily="50" charset="-128"/>
              </a:rPr>
              <a:t>経済学部長　</a:t>
            </a:r>
            <a:endParaRPr kumimoji="1" lang="en-US" altLang="ja-JP" sz="2400" dirty="0">
              <a:solidFill>
                <a:srgbClr val="002060"/>
              </a:solidFill>
              <a:latin typeface="HGP創英角ﾎﾟｯﾌﾟ体" panose="040B0A00000000000000" pitchFamily="50" charset="-128"/>
              <a:ea typeface="HGP創英角ﾎﾟｯﾌﾟ体" panose="040B0A00000000000000" pitchFamily="50" charset="-128"/>
            </a:endParaRPr>
          </a:p>
          <a:p>
            <a:r>
              <a:rPr kumimoji="1" lang="ja-JP" altLang="en-US" sz="2400" dirty="0">
                <a:solidFill>
                  <a:srgbClr val="002060"/>
                </a:solidFill>
                <a:latin typeface="HGP創英角ﾎﾟｯﾌﾟ体" panose="040B0A00000000000000" pitchFamily="50" charset="-128"/>
                <a:ea typeface="HGP創英角ﾎﾟｯﾌﾟ体" panose="040B0A00000000000000" pitchFamily="50" charset="-128"/>
              </a:rPr>
              <a:t>張　星源</a:t>
            </a:r>
          </a:p>
        </p:txBody>
      </p:sp>
      <p:pic>
        <p:nvPicPr>
          <p:cNvPr id="3" name="図 2"/>
          <p:cNvPicPr>
            <a:picLocks noChangeAspect="1"/>
          </p:cNvPicPr>
          <p:nvPr/>
        </p:nvPicPr>
        <p:blipFill>
          <a:blip r:embed="rId2"/>
          <a:stretch>
            <a:fillRect/>
          </a:stretch>
        </p:blipFill>
        <p:spPr>
          <a:xfrm>
            <a:off x="3184752" y="2822199"/>
            <a:ext cx="5582176" cy="3698192"/>
          </a:xfrm>
          <a:prstGeom prst="rect">
            <a:avLst/>
          </a:prstGeom>
          <a:effectLst>
            <a:softEdge rad="1270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002060"/>
                </a:solidFill>
                <a:latin typeface="HGS創英角ﾎﾟｯﾌﾟ体" panose="040B0A00000000000000" pitchFamily="50" charset="-128"/>
                <a:ea typeface="HGS創英角ﾎﾟｯﾌﾟ体" panose="040B0A00000000000000" pitchFamily="50" charset="-128"/>
              </a:rPr>
              <a:t>学生一人一人と向き合う</a:t>
            </a:r>
            <a:br>
              <a:rPr lang="en-US" altLang="ja-JP" dirty="0">
                <a:solidFill>
                  <a:srgbClr val="002060"/>
                </a:solidFill>
                <a:latin typeface="HGS創英角ﾎﾟｯﾌﾟ体" panose="040B0A00000000000000" pitchFamily="50" charset="-128"/>
                <a:ea typeface="HGS創英角ﾎﾟｯﾌﾟ体" panose="040B0A00000000000000" pitchFamily="50" charset="-128"/>
              </a:rPr>
            </a:br>
            <a:r>
              <a:rPr lang="ja-JP" altLang="en-US" dirty="0">
                <a:solidFill>
                  <a:srgbClr val="002060"/>
                </a:solidFill>
                <a:latin typeface="HGS創英角ﾎﾟｯﾌﾟ体" panose="040B0A00000000000000" pitchFamily="50" charset="-128"/>
                <a:ea typeface="HGS創英角ﾎﾟｯﾌﾟ体" panose="040B0A00000000000000" pitchFamily="50" charset="-128"/>
              </a:rPr>
              <a:t>指導体制の展開</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2990004" y="4914288"/>
            <a:ext cx="2699982" cy="1663032"/>
          </a:xfrm>
          <a:prstGeom prst="rect">
            <a:avLst/>
          </a:prstGeom>
        </p:spPr>
      </p:pic>
      <p:pic>
        <p:nvPicPr>
          <p:cNvPr id="5" name="図 4"/>
          <p:cNvPicPr>
            <a:picLocks noChangeAspect="1"/>
          </p:cNvPicPr>
          <p:nvPr/>
        </p:nvPicPr>
        <p:blipFill>
          <a:blip r:embed="rId3"/>
          <a:stretch>
            <a:fillRect/>
          </a:stretch>
        </p:blipFill>
        <p:spPr>
          <a:xfrm>
            <a:off x="332796" y="4609834"/>
            <a:ext cx="2622586" cy="1967486"/>
          </a:xfrm>
          <a:prstGeom prst="rect">
            <a:avLst/>
          </a:prstGeom>
        </p:spPr>
      </p:pic>
      <p:pic>
        <p:nvPicPr>
          <p:cNvPr id="6" name="図 5"/>
          <p:cNvPicPr>
            <a:picLocks noChangeAspect="1"/>
          </p:cNvPicPr>
          <p:nvPr/>
        </p:nvPicPr>
        <p:blipFill>
          <a:blip r:embed="rId4"/>
          <a:stretch>
            <a:fillRect/>
          </a:stretch>
        </p:blipFill>
        <p:spPr>
          <a:xfrm>
            <a:off x="5724608" y="5215012"/>
            <a:ext cx="2729948" cy="1362308"/>
          </a:xfrm>
          <a:prstGeom prst="rect">
            <a:avLst/>
          </a:prstGeom>
        </p:spPr>
      </p:pic>
      <p:graphicFrame>
        <p:nvGraphicFramePr>
          <p:cNvPr id="7" name="コンテンツ プレースホルダー 3"/>
          <p:cNvGraphicFramePr>
            <a:graphicFrameLocks/>
          </p:cNvGraphicFramePr>
          <p:nvPr>
            <p:extLst>
              <p:ext uri="{D42A27DB-BD31-4B8C-83A1-F6EECF244321}">
                <p14:modId xmlns:p14="http://schemas.microsoft.com/office/powerpoint/2010/main" val="241816870"/>
              </p:ext>
            </p:extLst>
          </p:nvPr>
        </p:nvGraphicFramePr>
        <p:xfrm>
          <a:off x="332796" y="1067614"/>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31866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fontAlgn="auto">
              <a:spcAft>
                <a:spcPts val="0"/>
              </a:spcAft>
              <a:defRPr/>
            </a:pPr>
            <a:r>
              <a:rPr lang="ja-JP" altLang="en-US" sz="4000" b="1" dirty="0">
                <a:solidFill>
                  <a:srgbClr val="002060"/>
                </a:solidFill>
                <a:latin typeface="HGP創英角ﾎﾟｯﾌﾟ体" panose="040B0A00000000000000" pitchFamily="50" charset="-128"/>
                <a:ea typeface="HGP創英角ﾎﾟｯﾌﾟ体" panose="040B0A00000000000000" pitchFamily="50" charset="-128"/>
              </a:rPr>
              <a:t>経済学部アドミッションポリシー</a:t>
            </a:r>
            <a:br>
              <a:rPr lang="en-US" altLang="ja-JP" sz="4000" b="1" dirty="0">
                <a:solidFill>
                  <a:srgbClr val="002060"/>
                </a:solidFill>
                <a:latin typeface="HGP創英角ﾎﾟｯﾌﾟ体" panose="040B0A00000000000000" pitchFamily="50" charset="-128"/>
                <a:ea typeface="HGP創英角ﾎﾟｯﾌﾟ体" panose="040B0A00000000000000" pitchFamily="50" charset="-128"/>
              </a:rPr>
            </a:br>
            <a:br>
              <a:rPr lang="en-US" altLang="ja-JP" sz="4000" b="1" dirty="0">
                <a:solidFill>
                  <a:srgbClr val="002060"/>
                </a:solidFill>
                <a:latin typeface="HGP創英角ﾎﾟｯﾌﾟ体" panose="040B0A00000000000000" pitchFamily="50" charset="-128"/>
                <a:ea typeface="HGP創英角ﾎﾟｯﾌﾟ体" panose="040B0A00000000000000" pitchFamily="50" charset="-128"/>
              </a:rPr>
            </a:br>
            <a:r>
              <a:rPr lang="ja-JP" altLang="en-US" sz="4000" b="1" dirty="0">
                <a:solidFill>
                  <a:srgbClr val="002060"/>
                </a:solidFill>
                <a:latin typeface="HGP創英角ﾎﾟｯﾌﾟ体" panose="040B0A00000000000000" pitchFamily="50" charset="-128"/>
                <a:ea typeface="HGP創英角ﾎﾟｯﾌﾟ体" panose="040B0A00000000000000" pitchFamily="50" charset="-128"/>
              </a:rPr>
              <a:t>　</a:t>
            </a:r>
            <a:r>
              <a:rPr lang="ja-JP" altLang="en-US" sz="2000" b="1" dirty="0">
                <a:solidFill>
                  <a:srgbClr val="7030A0"/>
                </a:solidFill>
                <a:latin typeface="HGP創英角ﾎﾟｯﾌﾟ体" panose="040B0A00000000000000" pitchFamily="50" charset="-128"/>
                <a:ea typeface="HGP創英角ﾎﾟｯﾌﾟ体" panose="040B0A00000000000000" pitchFamily="50" charset="-128"/>
              </a:rPr>
              <a:t>岡山大学経済学部は、以下のような学生がそれぞれの個性を生かしながら学び、将来の進路・目標を考えてゆくことを期待します。</a:t>
            </a:r>
          </a:p>
        </p:txBody>
      </p:sp>
      <p:graphicFrame>
        <p:nvGraphicFramePr>
          <p:cNvPr id="3" name="図表 2"/>
          <p:cNvGraphicFramePr/>
          <p:nvPr>
            <p:extLst>
              <p:ext uri="{D42A27DB-BD31-4B8C-83A1-F6EECF244321}">
                <p14:modId xmlns:p14="http://schemas.microsoft.com/office/powerpoint/2010/main" val="2334466258"/>
              </p:ext>
            </p:extLst>
          </p:nvPr>
        </p:nvGraphicFramePr>
        <p:xfrm>
          <a:off x="867265" y="2498102"/>
          <a:ext cx="7588577" cy="35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159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147" name="正方形/長方形 20"/>
          <p:cNvSpPr>
            <a:spLocks noChangeArrowheads="1"/>
          </p:cNvSpPr>
          <p:nvPr/>
        </p:nvSpPr>
        <p:spPr bwMode="auto">
          <a:xfrm>
            <a:off x="2478088" y="3405188"/>
            <a:ext cx="3768725"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endParaRPr lang="ja-JP" altLang="en-US"/>
          </a:p>
        </p:txBody>
      </p:sp>
      <p:sp>
        <p:nvSpPr>
          <p:cNvPr id="6148" name="テキスト ボックス 12"/>
          <p:cNvSpPr txBox="1">
            <a:spLocks noChangeArrowheads="1"/>
          </p:cNvSpPr>
          <p:nvPr/>
        </p:nvSpPr>
        <p:spPr bwMode="auto">
          <a:xfrm>
            <a:off x="1462096" y="1505161"/>
            <a:ext cx="7780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2000" dirty="0">
                <a:solidFill>
                  <a:srgbClr val="002060"/>
                </a:solidFill>
                <a:latin typeface="HGP創英角ﾎﾟｯﾌﾟ体" panose="040B0A00000000000000" pitchFamily="50" charset="-128"/>
                <a:ea typeface="HGP創英角ﾎﾟｯﾌﾟ体" panose="040B0A00000000000000" pitchFamily="50" charset="-128"/>
              </a:rPr>
              <a:t>2021</a:t>
            </a:r>
            <a:r>
              <a:rPr lang="ja-JP" altLang="en-US" sz="2000" dirty="0">
                <a:solidFill>
                  <a:srgbClr val="002060"/>
                </a:solidFill>
                <a:latin typeface="HGP創英角ﾎﾟｯﾌﾟ体" panose="040B0A00000000000000" pitchFamily="50" charset="-128"/>
                <a:ea typeface="HGP創英角ﾎﾟｯﾌﾟ体" panose="040B0A00000000000000" pitchFamily="50" charset="-128"/>
              </a:rPr>
              <a:t>年</a:t>
            </a:r>
            <a:r>
              <a:rPr lang="en-US" altLang="ja-JP" sz="2000" dirty="0">
                <a:solidFill>
                  <a:srgbClr val="002060"/>
                </a:solidFill>
                <a:latin typeface="HGP創英角ﾎﾟｯﾌﾟ体" panose="040B0A00000000000000" pitchFamily="50" charset="-128"/>
                <a:ea typeface="HGP創英角ﾎﾟｯﾌﾟ体" panose="040B0A00000000000000" pitchFamily="50" charset="-128"/>
              </a:rPr>
              <a:t>3</a:t>
            </a:r>
            <a:r>
              <a:rPr lang="ja-JP" altLang="en-US" sz="2000" dirty="0">
                <a:solidFill>
                  <a:srgbClr val="002060"/>
                </a:solidFill>
                <a:latin typeface="HGP創英角ﾎﾟｯﾌﾟ体" panose="040B0A00000000000000" pitchFamily="50" charset="-128"/>
                <a:ea typeface="HGP創英角ﾎﾟｯﾌﾟ体" panose="040B0A00000000000000" pitchFamily="50" charset="-128"/>
              </a:rPr>
              <a:t>月卒業生の就職状況</a:t>
            </a:r>
            <a:endParaRPr lang="en-US" altLang="ja-JP" sz="2000"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2" name="タイトル 1"/>
          <p:cNvSpPr>
            <a:spLocks noGrp="1"/>
          </p:cNvSpPr>
          <p:nvPr>
            <p:ph type="title"/>
          </p:nvPr>
        </p:nvSpPr>
        <p:spPr>
          <a:xfrm>
            <a:off x="439738" y="486569"/>
            <a:ext cx="8229600" cy="423862"/>
          </a:xfrm>
        </p:spPr>
        <p:txBody>
          <a:bodyPr rtlCol="0">
            <a:normAutofit fontScale="90000"/>
          </a:bodyPr>
          <a:lstStyle/>
          <a:p>
            <a:pPr algn="l" eaLnBrk="1" fontAlgn="auto" hangingPunct="1">
              <a:spcAft>
                <a:spcPts val="0"/>
              </a:spcAft>
              <a:defRPr/>
            </a:pPr>
            <a:r>
              <a:rPr lang="ja-JP" altLang="en-US" b="1" dirty="0">
                <a:solidFill>
                  <a:srgbClr val="002060"/>
                </a:solidFill>
                <a:latin typeface="HGP創英角ﾎﾟｯﾌﾟ体" panose="040B0A00000000000000" pitchFamily="50" charset="-128"/>
                <a:ea typeface="HGP創英角ﾎﾟｯﾌﾟ体" panose="040B0A00000000000000" pitchFamily="50" charset="-128"/>
              </a:rPr>
              <a:t>経済学部生進路状況</a:t>
            </a:r>
          </a:p>
        </p:txBody>
      </p:sp>
      <p:sp>
        <p:nvSpPr>
          <p:cNvPr id="6" name="テキスト ボックス 5"/>
          <p:cNvSpPr txBox="1"/>
          <p:nvPr/>
        </p:nvSpPr>
        <p:spPr>
          <a:xfrm>
            <a:off x="3167406" y="6017342"/>
            <a:ext cx="5297863" cy="276999"/>
          </a:xfrm>
          <a:prstGeom prst="rect">
            <a:avLst/>
          </a:prstGeom>
          <a:noFill/>
        </p:spPr>
        <p:txBody>
          <a:bodyPr wrap="square" rtlCol="0">
            <a:spAutoFit/>
          </a:bodyPr>
          <a:lstStyle/>
          <a:p>
            <a:r>
              <a:rPr lang="ja-JP" altLang="en-US" sz="1200" dirty="0"/>
              <a:t>注：新型コロナウィルス感染症の影響で</a:t>
            </a:r>
            <a:r>
              <a:rPr lang="en-US" altLang="ja-JP" sz="1200" dirty="0"/>
              <a:t>2020</a:t>
            </a:r>
            <a:r>
              <a:rPr lang="ja-JP" altLang="en-US" sz="1200" dirty="0"/>
              <a:t>年度の就職率はまだ集計中である。</a:t>
            </a:r>
            <a:endParaRPr kumimoji="1" lang="ja-JP" altLang="en-US" sz="1200" dirty="0"/>
          </a:p>
        </p:txBody>
      </p:sp>
      <p:graphicFrame>
        <p:nvGraphicFramePr>
          <p:cNvPr id="8" name="グラフ 7"/>
          <p:cNvGraphicFramePr>
            <a:graphicFrameLocks/>
          </p:cNvGraphicFramePr>
          <p:nvPr>
            <p:extLst>
              <p:ext uri="{D42A27DB-BD31-4B8C-83A1-F6EECF244321}">
                <p14:modId xmlns:p14="http://schemas.microsoft.com/office/powerpoint/2010/main" val="353272966"/>
              </p:ext>
            </p:extLst>
          </p:nvPr>
        </p:nvGraphicFramePr>
        <p:xfrm>
          <a:off x="-791852" y="1352473"/>
          <a:ext cx="5451884" cy="3047705"/>
        </p:xfrm>
        <a:graphic>
          <a:graphicData uri="http://schemas.openxmlformats.org/drawingml/2006/chart">
            <c:chart xmlns:c="http://schemas.openxmlformats.org/drawingml/2006/chart" xmlns:r="http://schemas.openxmlformats.org/officeDocument/2006/relationships" r:id="rId3"/>
          </a:graphicData>
        </a:graphic>
      </p:graphicFrame>
      <p:pic>
        <p:nvPicPr>
          <p:cNvPr id="4" name="図 3"/>
          <p:cNvPicPr>
            <a:picLocks noChangeAspect="1"/>
          </p:cNvPicPr>
          <p:nvPr/>
        </p:nvPicPr>
        <p:blipFill>
          <a:blip r:embed="rId4"/>
          <a:stretch>
            <a:fillRect/>
          </a:stretch>
        </p:blipFill>
        <p:spPr>
          <a:xfrm>
            <a:off x="2960015" y="3300221"/>
            <a:ext cx="5920033" cy="2544398"/>
          </a:xfrm>
          <a:prstGeom prst="rect">
            <a:avLst/>
          </a:prstGeom>
        </p:spPr>
      </p:pic>
    </p:spTree>
    <p:extLst>
      <p:ext uri="{BB962C8B-B14F-4D97-AF65-F5344CB8AC3E}">
        <p14:creationId xmlns:p14="http://schemas.microsoft.com/office/powerpoint/2010/main" val="2993470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147" name="正方形/長方形 20"/>
          <p:cNvSpPr>
            <a:spLocks noChangeArrowheads="1"/>
          </p:cNvSpPr>
          <p:nvPr/>
        </p:nvSpPr>
        <p:spPr bwMode="auto">
          <a:xfrm>
            <a:off x="2478088" y="3405188"/>
            <a:ext cx="3768725"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endParaRPr lang="ja-JP" altLang="en-US"/>
          </a:p>
        </p:txBody>
      </p:sp>
      <p:sp>
        <p:nvSpPr>
          <p:cNvPr id="2" name="タイトル 1"/>
          <p:cNvSpPr>
            <a:spLocks noGrp="1"/>
          </p:cNvSpPr>
          <p:nvPr>
            <p:ph type="title"/>
          </p:nvPr>
        </p:nvSpPr>
        <p:spPr>
          <a:xfrm>
            <a:off x="439738" y="486569"/>
            <a:ext cx="8229600" cy="423862"/>
          </a:xfrm>
        </p:spPr>
        <p:txBody>
          <a:bodyPr rtlCol="0">
            <a:normAutofit fontScale="90000"/>
          </a:bodyPr>
          <a:lstStyle/>
          <a:p>
            <a:pPr algn="l" eaLnBrk="1" fontAlgn="auto" hangingPunct="1">
              <a:spcAft>
                <a:spcPts val="0"/>
              </a:spcAft>
              <a:defRPr/>
            </a:pPr>
            <a:r>
              <a:rPr lang="ja-JP" altLang="en-US" b="1" dirty="0">
                <a:solidFill>
                  <a:srgbClr val="002060"/>
                </a:solidFill>
                <a:latin typeface="HGP創英角ﾎﾟｯﾌﾟ体" panose="040B0A00000000000000" pitchFamily="50" charset="-128"/>
                <a:ea typeface="HGP創英角ﾎﾟｯﾌﾟ体" panose="040B0A00000000000000" pitchFamily="50" charset="-128"/>
              </a:rPr>
              <a:t>経済学部生進路状況（</a:t>
            </a:r>
            <a:r>
              <a:rPr lang="en-US" altLang="ja-JP" b="1" dirty="0">
                <a:solidFill>
                  <a:srgbClr val="002060"/>
                </a:solidFill>
                <a:latin typeface="HGP創英角ﾎﾟｯﾌﾟ体" panose="040B0A00000000000000" pitchFamily="50" charset="-128"/>
                <a:ea typeface="HGP創英角ﾎﾟｯﾌﾟ体" panose="040B0A00000000000000" pitchFamily="50" charset="-128"/>
              </a:rPr>
              <a:t>II</a:t>
            </a:r>
            <a:r>
              <a:rPr lang="ja-JP" altLang="en-US" b="1" dirty="0">
                <a:solidFill>
                  <a:srgbClr val="002060"/>
                </a:solidFill>
                <a:latin typeface="HGP創英角ﾎﾟｯﾌﾟ体" panose="040B0A00000000000000" pitchFamily="50" charset="-128"/>
                <a:ea typeface="HGP創英角ﾎﾟｯﾌﾟ体" panose="040B0A00000000000000" pitchFamily="50" charset="-128"/>
              </a:rPr>
              <a:t>）</a:t>
            </a:r>
          </a:p>
        </p:txBody>
      </p:sp>
      <p:graphicFrame>
        <p:nvGraphicFramePr>
          <p:cNvPr id="4" name="表 3"/>
          <p:cNvGraphicFramePr>
            <a:graphicFrameLocks noGrp="1"/>
          </p:cNvGraphicFramePr>
          <p:nvPr>
            <p:extLst>
              <p:ext uri="{D42A27DB-BD31-4B8C-83A1-F6EECF244321}">
                <p14:modId xmlns:p14="http://schemas.microsoft.com/office/powerpoint/2010/main" val="3015823894"/>
              </p:ext>
            </p:extLst>
          </p:nvPr>
        </p:nvGraphicFramePr>
        <p:xfrm>
          <a:off x="439739" y="1536569"/>
          <a:ext cx="8229599" cy="4490655"/>
        </p:xfrm>
        <a:graphic>
          <a:graphicData uri="http://schemas.openxmlformats.org/drawingml/2006/table">
            <a:tbl>
              <a:tblPr firstRow="1" bandRow="1">
                <a:tableStyleId>{BDBED569-4797-4DF1-A0F4-6AAB3CD982D8}</a:tableStyleId>
              </a:tblPr>
              <a:tblGrid>
                <a:gridCol w="2622671">
                  <a:extLst>
                    <a:ext uri="{9D8B030D-6E8A-4147-A177-3AD203B41FA5}">
                      <a16:colId xmlns:a16="http://schemas.microsoft.com/office/drawing/2014/main" val="20000"/>
                    </a:ext>
                  </a:extLst>
                </a:gridCol>
                <a:gridCol w="788225">
                  <a:extLst>
                    <a:ext uri="{9D8B030D-6E8A-4147-A177-3AD203B41FA5}">
                      <a16:colId xmlns:a16="http://schemas.microsoft.com/office/drawing/2014/main" val="20001"/>
                    </a:ext>
                  </a:extLst>
                </a:gridCol>
                <a:gridCol w="784879">
                  <a:extLst>
                    <a:ext uri="{9D8B030D-6E8A-4147-A177-3AD203B41FA5}">
                      <a16:colId xmlns:a16="http://schemas.microsoft.com/office/drawing/2014/main" val="20002"/>
                    </a:ext>
                  </a:extLst>
                </a:gridCol>
                <a:gridCol w="784879">
                  <a:extLst>
                    <a:ext uri="{9D8B030D-6E8A-4147-A177-3AD203B41FA5}">
                      <a16:colId xmlns:a16="http://schemas.microsoft.com/office/drawing/2014/main" val="20003"/>
                    </a:ext>
                  </a:extLst>
                </a:gridCol>
                <a:gridCol w="842310">
                  <a:extLst>
                    <a:ext uri="{9D8B030D-6E8A-4147-A177-3AD203B41FA5}">
                      <a16:colId xmlns:a16="http://schemas.microsoft.com/office/drawing/2014/main" val="20004"/>
                    </a:ext>
                  </a:extLst>
                </a:gridCol>
                <a:gridCol w="765735">
                  <a:extLst>
                    <a:ext uri="{9D8B030D-6E8A-4147-A177-3AD203B41FA5}">
                      <a16:colId xmlns:a16="http://schemas.microsoft.com/office/drawing/2014/main" val="3016769328"/>
                    </a:ext>
                  </a:extLst>
                </a:gridCol>
                <a:gridCol w="786384">
                  <a:extLst>
                    <a:ext uri="{9D8B030D-6E8A-4147-A177-3AD203B41FA5}">
                      <a16:colId xmlns:a16="http://schemas.microsoft.com/office/drawing/2014/main" val="2941541353"/>
                    </a:ext>
                  </a:extLst>
                </a:gridCol>
                <a:gridCol w="854516">
                  <a:extLst>
                    <a:ext uri="{9D8B030D-6E8A-4147-A177-3AD203B41FA5}">
                      <a16:colId xmlns:a16="http://schemas.microsoft.com/office/drawing/2014/main" val="4246675622"/>
                    </a:ext>
                  </a:extLst>
                </a:gridCol>
              </a:tblGrid>
              <a:tr h="2004726">
                <a:tc>
                  <a:txBody>
                    <a:bodyPr/>
                    <a:lstStyle/>
                    <a:p>
                      <a:endParaRPr kumimoji="1" lang="ja-JP" altLang="en-US" sz="2800" dirty="0"/>
                    </a:p>
                  </a:txBody>
                  <a:tcPr/>
                </a:tc>
                <a:tc>
                  <a:txBody>
                    <a:bodyPr/>
                    <a:lstStyle/>
                    <a:p>
                      <a:pPr algn="ctr"/>
                      <a:r>
                        <a:rPr kumimoji="1" lang="ja-JP" altLang="en-US" sz="2800" dirty="0"/>
                        <a:t>平成</a:t>
                      </a:r>
                      <a:r>
                        <a:rPr kumimoji="1" lang="en-US" altLang="ja-JP" sz="2800" dirty="0"/>
                        <a:t>27</a:t>
                      </a:r>
                      <a:r>
                        <a:rPr kumimoji="1" lang="ja-JP" altLang="en-US" sz="2800" dirty="0"/>
                        <a:t>年度</a:t>
                      </a:r>
                    </a:p>
                  </a:txBody>
                  <a:tcPr/>
                </a:tc>
                <a:tc>
                  <a:txBody>
                    <a:bodyPr/>
                    <a:lstStyle/>
                    <a:p>
                      <a:pPr algn="ctr"/>
                      <a:r>
                        <a:rPr kumimoji="1" lang="ja-JP" altLang="en-US" sz="2800" dirty="0"/>
                        <a:t>平成</a:t>
                      </a:r>
                      <a:r>
                        <a:rPr kumimoji="1" lang="en-US" altLang="ja-JP" sz="2800" dirty="0"/>
                        <a:t>28</a:t>
                      </a:r>
                      <a:r>
                        <a:rPr kumimoji="1" lang="ja-JP" altLang="en-US" sz="2800" dirty="0"/>
                        <a:t>年度</a:t>
                      </a:r>
                    </a:p>
                  </a:txBody>
                  <a:tcPr/>
                </a:tc>
                <a:tc>
                  <a:txBody>
                    <a:bodyPr/>
                    <a:lstStyle/>
                    <a:p>
                      <a:pPr algn="ctr"/>
                      <a:r>
                        <a:rPr kumimoji="1" lang="ja-JP" altLang="en-US" sz="2800" dirty="0"/>
                        <a:t>平成</a:t>
                      </a:r>
                      <a:r>
                        <a:rPr kumimoji="1" lang="en-US" altLang="ja-JP" sz="2800" dirty="0"/>
                        <a:t>29</a:t>
                      </a:r>
                      <a:r>
                        <a:rPr kumimoji="1" lang="ja-JP" altLang="en-US" sz="2800" dirty="0"/>
                        <a:t>年度</a:t>
                      </a:r>
                    </a:p>
                  </a:txBody>
                  <a:tcPr/>
                </a:tc>
                <a:tc>
                  <a:txBody>
                    <a:bodyPr/>
                    <a:lstStyle/>
                    <a:p>
                      <a:pPr algn="ctr"/>
                      <a:r>
                        <a:rPr kumimoji="1" lang="ja-JP" altLang="en-US" sz="2800" dirty="0"/>
                        <a:t>平成</a:t>
                      </a:r>
                      <a:r>
                        <a:rPr kumimoji="1" lang="en-US" altLang="ja-JP" sz="2800" dirty="0"/>
                        <a:t>30</a:t>
                      </a:r>
                      <a:r>
                        <a:rPr kumimoji="1" lang="ja-JP" altLang="en-US" sz="2800" dirty="0"/>
                        <a:t>年度</a:t>
                      </a:r>
                    </a:p>
                  </a:txBody>
                  <a:tcPr/>
                </a:tc>
                <a:tc>
                  <a:txBody>
                    <a:bodyPr/>
                    <a:lstStyle/>
                    <a:p>
                      <a:pPr algn="ctr"/>
                      <a:r>
                        <a:rPr kumimoji="1" lang="ja-JP" altLang="en-US" sz="2800" dirty="0"/>
                        <a:t>令和</a:t>
                      </a:r>
                      <a:endParaRPr kumimoji="1" lang="en-US" altLang="ja-JP" sz="2800" dirty="0"/>
                    </a:p>
                    <a:p>
                      <a:pPr algn="ctr"/>
                      <a:r>
                        <a:rPr kumimoji="1" lang="ja-JP" altLang="en-US" sz="2800" dirty="0"/>
                        <a:t>元年度</a:t>
                      </a:r>
                    </a:p>
                  </a:txBody>
                  <a:tcPr/>
                </a:tc>
                <a:tc>
                  <a:txBody>
                    <a:bodyPr/>
                    <a:lstStyle/>
                    <a:p>
                      <a:pPr algn="ctr"/>
                      <a:r>
                        <a:rPr kumimoji="1" lang="ja-JP" altLang="en-US" sz="2800" dirty="0"/>
                        <a:t>令和　</a:t>
                      </a:r>
                      <a:r>
                        <a:rPr kumimoji="1" lang="en-US" altLang="ja-JP" sz="2800" dirty="0"/>
                        <a:t>2</a:t>
                      </a:r>
                      <a:r>
                        <a:rPr kumimoji="1" lang="ja-JP" altLang="en-US" sz="2800" dirty="0"/>
                        <a:t>　年度</a:t>
                      </a:r>
                    </a:p>
                  </a:txBody>
                  <a:tcPr/>
                </a:tc>
                <a:tc>
                  <a:txBody>
                    <a:bodyPr/>
                    <a:lstStyle/>
                    <a:p>
                      <a:pPr algn="ctr"/>
                      <a:r>
                        <a:rPr kumimoji="1" lang="ja-JP" altLang="en-US" sz="2800" dirty="0"/>
                        <a:t>令和</a:t>
                      </a:r>
                      <a:endParaRPr kumimoji="1" lang="en-US" altLang="ja-JP" sz="2800" dirty="0"/>
                    </a:p>
                    <a:p>
                      <a:pPr algn="ctr"/>
                      <a:r>
                        <a:rPr kumimoji="1" lang="en-US" altLang="ja-JP" sz="2800" dirty="0"/>
                        <a:t>3</a:t>
                      </a:r>
                    </a:p>
                    <a:p>
                      <a:pPr algn="ctr"/>
                      <a:r>
                        <a:rPr kumimoji="1" lang="ja-JP" altLang="en-US" sz="2800" dirty="0"/>
                        <a:t>年度</a:t>
                      </a:r>
                    </a:p>
                  </a:txBody>
                  <a:tcPr/>
                </a:tc>
                <a:extLst>
                  <a:ext uri="{0D108BD9-81ED-4DB2-BD59-A6C34878D82A}">
                    <a16:rowId xmlns:a16="http://schemas.microsoft.com/office/drawing/2014/main" val="10000"/>
                  </a:ext>
                </a:extLst>
              </a:tr>
              <a:tr h="7552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600" dirty="0"/>
                        <a:t>公認会計士試験合格者数</a:t>
                      </a:r>
                      <a:endParaRPr kumimoji="1" lang="ja-JP" altLang="en-US" sz="1600" b="1" dirty="0">
                        <a:latin typeface="+mn-lt"/>
                      </a:endParaRPr>
                    </a:p>
                  </a:txBody>
                  <a:tcPr/>
                </a:tc>
                <a:tc>
                  <a:txBody>
                    <a:bodyPr/>
                    <a:lstStyle/>
                    <a:p>
                      <a:pPr algn="ctr"/>
                      <a:r>
                        <a:rPr kumimoji="1" lang="ja-JP" altLang="en-US" sz="2000" dirty="0"/>
                        <a:t>２</a:t>
                      </a:r>
                      <a:endParaRPr kumimoji="1" lang="ja-JP" altLang="en-US" sz="2000" b="1" dirty="0">
                        <a:latin typeface="+mn-lt"/>
                      </a:endParaRPr>
                    </a:p>
                  </a:txBody>
                  <a:tcPr/>
                </a:tc>
                <a:tc>
                  <a:txBody>
                    <a:bodyPr/>
                    <a:lstStyle/>
                    <a:p>
                      <a:pPr algn="ctr"/>
                      <a:r>
                        <a:rPr kumimoji="1" lang="ja-JP" altLang="en-US" sz="2000" dirty="0"/>
                        <a:t>１</a:t>
                      </a:r>
                      <a:endParaRPr kumimoji="1" lang="ja-JP" altLang="en-US" sz="2000" b="1" dirty="0">
                        <a:latin typeface="+mn-lt"/>
                      </a:endParaRPr>
                    </a:p>
                  </a:txBody>
                  <a:tcPr/>
                </a:tc>
                <a:tc>
                  <a:txBody>
                    <a:bodyPr/>
                    <a:lstStyle/>
                    <a:p>
                      <a:pPr algn="ctr"/>
                      <a:r>
                        <a:rPr kumimoji="1" lang="ja-JP" altLang="en-US" sz="2000" dirty="0"/>
                        <a:t>３</a:t>
                      </a:r>
                      <a:endParaRPr kumimoji="1" lang="ja-JP" altLang="en-US" sz="2000" b="1" dirty="0">
                        <a:latin typeface="+mn-lt"/>
                      </a:endParaRPr>
                    </a:p>
                  </a:txBody>
                  <a:tcPr/>
                </a:tc>
                <a:tc>
                  <a:txBody>
                    <a:bodyPr/>
                    <a:lstStyle/>
                    <a:p>
                      <a:pPr algn="ctr"/>
                      <a:r>
                        <a:rPr kumimoji="1" lang="ja-JP" altLang="en-US" sz="2000" dirty="0"/>
                        <a:t>２</a:t>
                      </a:r>
                      <a:endParaRPr kumimoji="1" lang="ja-JP" altLang="en-US" sz="2000" b="1" dirty="0">
                        <a:latin typeface="+mn-lt"/>
                      </a:endParaRPr>
                    </a:p>
                  </a:txBody>
                  <a:tcPr/>
                </a:tc>
                <a:tc>
                  <a:txBody>
                    <a:bodyPr/>
                    <a:lstStyle/>
                    <a:p>
                      <a:pPr algn="ctr"/>
                      <a:r>
                        <a:rPr kumimoji="1" lang="ja-JP" altLang="en-US" sz="2000" dirty="0"/>
                        <a:t>３</a:t>
                      </a:r>
                      <a:endParaRPr kumimoji="1" lang="ja-JP" altLang="en-US" sz="2000" b="1" dirty="0">
                        <a:latin typeface="+mn-lt"/>
                      </a:endParaRPr>
                    </a:p>
                  </a:txBody>
                  <a:tcPr/>
                </a:tc>
                <a:tc>
                  <a:txBody>
                    <a:bodyPr/>
                    <a:lstStyle/>
                    <a:p>
                      <a:pPr algn="ctr"/>
                      <a:r>
                        <a:rPr kumimoji="1" lang="ja-JP" altLang="en-US" sz="2000" dirty="0"/>
                        <a:t>２</a:t>
                      </a:r>
                      <a:endParaRPr kumimoji="1" lang="ja-JP" altLang="en-US" sz="2000" b="1" dirty="0">
                        <a:latin typeface="+mn-lt"/>
                      </a:endParaRPr>
                    </a:p>
                  </a:txBody>
                  <a:tcPr/>
                </a:tc>
                <a:tc>
                  <a:txBody>
                    <a:bodyPr/>
                    <a:lstStyle/>
                    <a:p>
                      <a:pPr algn="ctr"/>
                      <a:endParaRPr kumimoji="1" lang="ja-JP" altLang="en-US" sz="2000" b="1" dirty="0">
                        <a:latin typeface="+mn-lt"/>
                      </a:endParaRPr>
                    </a:p>
                  </a:txBody>
                  <a:tcPr/>
                </a:tc>
                <a:extLst>
                  <a:ext uri="{0D108BD9-81ED-4DB2-BD59-A6C34878D82A}">
                    <a16:rowId xmlns:a16="http://schemas.microsoft.com/office/drawing/2014/main" val="10001"/>
                  </a:ext>
                </a:extLst>
              </a:tr>
              <a:tr h="755205">
                <a:tc>
                  <a:txBody>
                    <a:bodyPr/>
                    <a:lstStyle/>
                    <a:p>
                      <a:r>
                        <a:rPr kumimoji="1" lang="ja-JP" altLang="en-US" sz="1600" dirty="0"/>
                        <a:t>国家公務員総合職最終合格者数</a:t>
                      </a:r>
                      <a:endParaRPr kumimoji="1" lang="ja-JP" altLang="en-US" sz="1600" b="1" dirty="0">
                        <a:latin typeface="+mn-lt"/>
                      </a:endParaRPr>
                    </a:p>
                  </a:txBody>
                  <a:tcPr/>
                </a:tc>
                <a:tc>
                  <a:txBody>
                    <a:bodyPr/>
                    <a:lstStyle/>
                    <a:p>
                      <a:pPr algn="ctr"/>
                      <a:r>
                        <a:rPr kumimoji="1" lang="ja-JP" altLang="en-US" sz="2000" dirty="0"/>
                        <a:t>１０</a:t>
                      </a:r>
                      <a:endParaRPr kumimoji="1" lang="ja-JP" altLang="en-US" sz="2000" b="1" dirty="0">
                        <a:latin typeface="+mn-lt"/>
                      </a:endParaRPr>
                    </a:p>
                  </a:txBody>
                  <a:tcPr/>
                </a:tc>
                <a:tc>
                  <a:txBody>
                    <a:bodyPr/>
                    <a:lstStyle/>
                    <a:p>
                      <a:pPr algn="ctr"/>
                      <a:r>
                        <a:rPr kumimoji="1" lang="ja-JP" altLang="en-US" sz="2000" dirty="0"/>
                        <a:t>９</a:t>
                      </a:r>
                      <a:endParaRPr kumimoji="1" lang="ja-JP" altLang="en-US" sz="2000" b="1" dirty="0">
                        <a:latin typeface="+mn-lt"/>
                      </a:endParaRPr>
                    </a:p>
                  </a:txBody>
                  <a:tcPr/>
                </a:tc>
                <a:tc>
                  <a:txBody>
                    <a:bodyPr/>
                    <a:lstStyle/>
                    <a:p>
                      <a:pPr algn="ctr"/>
                      <a:r>
                        <a:rPr kumimoji="1" lang="ja-JP" altLang="en-US" sz="2000" dirty="0"/>
                        <a:t>９</a:t>
                      </a:r>
                      <a:endParaRPr kumimoji="1" lang="ja-JP" altLang="en-US" sz="2000" b="1" dirty="0">
                        <a:latin typeface="+mn-lt"/>
                      </a:endParaRPr>
                    </a:p>
                  </a:txBody>
                  <a:tcPr/>
                </a:tc>
                <a:tc>
                  <a:txBody>
                    <a:bodyPr/>
                    <a:lstStyle/>
                    <a:p>
                      <a:pPr algn="ctr"/>
                      <a:r>
                        <a:rPr kumimoji="1" lang="ja-JP" altLang="en-US" sz="2000" dirty="0"/>
                        <a:t>９</a:t>
                      </a:r>
                      <a:endParaRPr kumimoji="1" lang="ja-JP" altLang="en-US" sz="2000" b="1" dirty="0">
                        <a:latin typeface="+mn-lt"/>
                      </a:endParaRPr>
                    </a:p>
                  </a:txBody>
                  <a:tcPr/>
                </a:tc>
                <a:tc>
                  <a:txBody>
                    <a:bodyPr/>
                    <a:lstStyle/>
                    <a:p>
                      <a:pPr algn="ctr"/>
                      <a:r>
                        <a:rPr kumimoji="1" lang="ja-JP" altLang="en-US" sz="2000" dirty="0"/>
                        <a:t>１１</a:t>
                      </a:r>
                      <a:endParaRPr kumimoji="1" lang="ja-JP" altLang="en-US" sz="2000" b="1" dirty="0">
                        <a:latin typeface="+mn-lt"/>
                      </a:endParaRPr>
                    </a:p>
                  </a:txBody>
                  <a:tcPr/>
                </a:tc>
                <a:tc>
                  <a:txBody>
                    <a:bodyPr/>
                    <a:lstStyle/>
                    <a:p>
                      <a:pPr algn="ctr"/>
                      <a:r>
                        <a:rPr kumimoji="1" lang="ja-JP" altLang="en-US" sz="2000" dirty="0"/>
                        <a:t>１５</a:t>
                      </a:r>
                      <a:endParaRPr kumimoji="1" lang="ja-JP" altLang="en-US" sz="2000" b="1" dirty="0">
                        <a:latin typeface="+mn-lt"/>
                      </a:endParaRPr>
                    </a:p>
                  </a:txBody>
                  <a:tcPr/>
                </a:tc>
                <a:tc>
                  <a:txBody>
                    <a:bodyPr/>
                    <a:lstStyle/>
                    <a:p>
                      <a:pPr algn="ctr"/>
                      <a:r>
                        <a:rPr kumimoji="1" lang="ja-JP" altLang="en-US" sz="2000" dirty="0"/>
                        <a:t>１８</a:t>
                      </a:r>
                      <a:endParaRPr kumimoji="1" lang="ja-JP" altLang="en-US" sz="2000" b="1" dirty="0">
                        <a:latin typeface="+mn-lt"/>
                      </a:endParaRPr>
                    </a:p>
                  </a:txBody>
                  <a:tcPr/>
                </a:tc>
                <a:extLst>
                  <a:ext uri="{0D108BD9-81ED-4DB2-BD59-A6C34878D82A}">
                    <a16:rowId xmlns:a16="http://schemas.microsoft.com/office/drawing/2014/main" val="10002"/>
                  </a:ext>
                </a:extLst>
              </a:tr>
              <a:tr h="755205">
                <a:tc>
                  <a:txBody>
                    <a:bodyPr/>
                    <a:lstStyle/>
                    <a:p>
                      <a:r>
                        <a:rPr kumimoji="1" lang="ja-JP" altLang="en-US" sz="1600" dirty="0"/>
                        <a:t>国家公務員一般職最終合格者数</a:t>
                      </a:r>
                      <a:endParaRPr kumimoji="1" lang="ja-JP" altLang="en-US" sz="1600" b="1" dirty="0">
                        <a:latin typeface="+mn-lt"/>
                      </a:endParaRPr>
                    </a:p>
                  </a:txBody>
                  <a:tcPr/>
                </a:tc>
                <a:tc>
                  <a:txBody>
                    <a:bodyPr/>
                    <a:lstStyle/>
                    <a:p>
                      <a:pPr algn="ctr"/>
                      <a:r>
                        <a:rPr kumimoji="1" lang="en-US" altLang="ja-JP" sz="2000" dirty="0"/>
                        <a:t>-</a:t>
                      </a:r>
                      <a:endParaRPr kumimoji="1" lang="ja-JP" altLang="en-US" sz="2000" b="1" dirty="0">
                        <a:latin typeface="+mn-lt"/>
                      </a:endParaRPr>
                    </a:p>
                  </a:txBody>
                  <a:tcPr/>
                </a:tc>
                <a:tc>
                  <a:txBody>
                    <a:bodyPr/>
                    <a:lstStyle/>
                    <a:p>
                      <a:pPr algn="ctr"/>
                      <a:r>
                        <a:rPr kumimoji="1" lang="ja-JP" altLang="en-US" sz="2000" dirty="0"/>
                        <a:t>２５</a:t>
                      </a:r>
                      <a:endParaRPr kumimoji="1" lang="ja-JP" altLang="en-US" sz="2000" b="1" dirty="0">
                        <a:latin typeface="+mn-lt"/>
                      </a:endParaRPr>
                    </a:p>
                  </a:txBody>
                  <a:tcPr/>
                </a:tc>
                <a:tc>
                  <a:txBody>
                    <a:bodyPr/>
                    <a:lstStyle/>
                    <a:p>
                      <a:pPr algn="ctr"/>
                      <a:r>
                        <a:rPr kumimoji="1" lang="ja-JP" altLang="en-US" sz="2000" dirty="0"/>
                        <a:t>３０</a:t>
                      </a:r>
                      <a:endParaRPr kumimoji="1" lang="ja-JP" altLang="en-US" sz="2000" b="1" dirty="0">
                        <a:latin typeface="+mn-lt"/>
                      </a:endParaRPr>
                    </a:p>
                  </a:txBody>
                  <a:tcPr/>
                </a:tc>
                <a:tc>
                  <a:txBody>
                    <a:bodyPr/>
                    <a:lstStyle/>
                    <a:p>
                      <a:pPr algn="ctr"/>
                      <a:r>
                        <a:rPr kumimoji="1" lang="ja-JP" altLang="en-US" sz="2000" dirty="0"/>
                        <a:t>４１</a:t>
                      </a:r>
                      <a:endParaRPr kumimoji="1" lang="ja-JP" altLang="en-US" sz="2000" b="1" dirty="0">
                        <a:latin typeface="+mn-lt"/>
                      </a:endParaRPr>
                    </a:p>
                  </a:txBody>
                  <a:tcPr/>
                </a:tc>
                <a:tc>
                  <a:txBody>
                    <a:bodyPr/>
                    <a:lstStyle/>
                    <a:p>
                      <a:pPr algn="ctr"/>
                      <a:r>
                        <a:rPr kumimoji="1" lang="ja-JP" altLang="en-US" sz="2000" dirty="0"/>
                        <a:t>３７</a:t>
                      </a:r>
                      <a:endParaRPr kumimoji="1" lang="ja-JP" altLang="en-US" sz="2000" b="1" dirty="0">
                        <a:latin typeface="+mn-lt"/>
                      </a:endParaRPr>
                    </a:p>
                  </a:txBody>
                  <a:tcPr/>
                </a:tc>
                <a:tc>
                  <a:txBody>
                    <a:bodyPr/>
                    <a:lstStyle/>
                    <a:p>
                      <a:pPr algn="ctr"/>
                      <a:r>
                        <a:rPr kumimoji="1" lang="ja-JP" altLang="en-US" sz="2000" dirty="0"/>
                        <a:t>４９</a:t>
                      </a:r>
                      <a:endParaRPr kumimoji="1" lang="ja-JP" altLang="en-US" sz="2000" b="1" dirty="0">
                        <a:latin typeface="+mn-lt"/>
                      </a:endParaRPr>
                    </a:p>
                  </a:txBody>
                  <a:tcPr/>
                </a:tc>
                <a:tc>
                  <a:txBody>
                    <a:bodyPr/>
                    <a:lstStyle/>
                    <a:p>
                      <a:pPr algn="ctr"/>
                      <a:endParaRPr kumimoji="1" lang="ja-JP" altLang="en-US" sz="2000" b="1" dirty="0">
                        <a:latin typeface="+mn-lt"/>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4645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0" name="タイトル 3"/>
          <p:cNvSpPr>
            <a:spLocks noGrp="1"/>
          </p:cNvSpPr>
          <p:nvPr>
            <p:ph type="ctrTitle"/>
          </p:nvPr>
        </p:nvSpPr>
        <p:spPr>
          <a:xfrm>
            <a:off x="374716" y="1714630"/>
            <a:ext cx="8231956" cy="1579563"/>
          </a:xfrm>
        </p:spPr>
        <p:txBody>
          <a:bodyPr/>
          <a:lstStyle/>
          <a:p>
            <a:r>
              <a:rPr lang="ja-JP" altLang="en-US" sz="3600" dirty="0">
                <a:solidFill>
                  <a:srgbClr val="002060"/>
                </a:solidFill>
                <a:latin typeface="HGP創英角ﾎﾟｯﾌﾟ体" pitchFamily="50" charset="-128"/>
                <a:ea typeface="HGP創英角ﾎﾟｯﾌﾟ体" pitchFamily="50" charset="-128"/>
              </a:rPr>
              <a:t>岡山大学の緑溢れ、広いキャンパスで</a:t>
            </a:r>
            <a:br>
              <a:rPr lang="en-US" altLang="ja-JP" sz="3600" dirty="0">
                <a:solidFill>
                  <a:srgbClr val="002060"/>
                </a:solidFill>
                <a:latin typeface="HGP創英角ﾎﾟｯﾌﾟ体" pitchFamily="50" charset="-128"/>
                <a:ea typeface="HGP創英角ﾎﾟｯﾌﾟ体" pitchFamily="50" charset="-128"/>
              </a:rPr>
            </a:br>
            <a:r>
              <a:rPr lang="ja-JP" altLang="en-US" sz="3600" dirty="0">
                <a:solidFill>
                  <a:srgbClr val="002060"/>
                </a:solidFill>
                <a:latin typeface="HGP創英角ﾎﾟｯﾌﾟ体" pitchFamily="50" charset="-128"/>
                <a:ea typeface="HGP創英角ﾎﾟｯﾌﾟ体" pitchFamily="50" charset="-128"/>
              </a:rPr>
              <a:t>お会いしましょう！</a:t>
            </a:r>
          </a:p>
        </p:txBody>
      </p:sp>
      <p:pic>
        <p:nvPicPr>
          <p:cNvPr id="2" name="cherry2107-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19" y="3582186"/>
            <a:ext cx="8919950" cy="3151563"/>
          </a:xfrm>
          <a:prstGeom prst="rect">
            <a:avLst/>
          </a:prstGeom>
        </p:spPr>
      </p:pic>
    </p:spTree>
    <p:extLst>
      <p:ext uri="{BB962C8B-B14F-4D97-AF65-F5344CB8AC3E}">
        <p14:creationId xmlns:p14="http://schemas.microsoft.com/office/powerpoint/2010/main" val="933675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800" dirty="0">
                <a:solidFill>
                  <a:srgbClr val="002060"/>
                </a:solidFill>
                <a:latin typeface="HGP創英角ﾎﾟｯﾌﾟ体" pitchFamily="50" charset="-128"/>
                <a:ea typeface="HGP創英角ﾎﾟｯﾌﾟ体" pitchFamily="50" charset="-128"/>
              </a:rPr>
              <a:t>岡山大学経済学部の沿革</a:t>
            </a:r>
          </a:p>
        </p:txBody>
      </p:sp>
      <p:pic>
        <p:nvPicPr>
          <p:cNvPr id="4" name="図 3"/>
          <p:cNvPicPr>
            <a:picLocks noChangeAspect="1"/>
          </p:cNvPicPr>
          <p:nvPr/>
        </p:nvPicPr>
        <p:blipFill>
          <a:blip r:embed="rId2"/>
          <a:stretch>
            <a:fillRect/>
          </a:stretch>
        </p:blipFill>
        <p:spPr>
          <a:xfrm>
            <a:off x="1063363" y="3432887"/>
            <a:ext cx="2190750" cy="1504950"/>
          </a:xfrm>
          <a:prstGeom prst="rect">
            <a:avLst/>
          </a:prstGeom>
        </p:spPr>
      </p:pic>
      <p:graphicFrame>
        <p:nvGraphicFramePr>
          <p:cNvPr id="5" name="表 4"/>
          <p:cNvGraphicFramePr>
            <a:graphicFrameLocks noGrp="1"/>
          </p:cNvGraphicFramePr>
          <p:nvPr>
            <p:extLst>
              <p:ext uri="{D42A27DB-BD31-4B8C-83A1-F6EECF244321}">
                <p14:modId xmlns:p14="http://schemas.microsoft.com/office/powerpoint/2010/main" val="129081685"/>
              </p:ext>
            </p:extLst>
          </p:nvPr>
        </p:nvGraphicFramePr>
        <p:xfrm>
          <a:off x="3440784" y="1825625"/>
          <a:ext cx="5246016" cy="4406705"/>
        </p:xfrm>
        <a:graphic>
          <a:graphicData uri="http://schemas.openxmlformats.org/drawingml/2006/table">
            <a:tbl>
              <a:tblPr/>
              <a:tblGrid>
                <a:gridCol w="1706251">
                  <a:extLst>
                    <a:ext uri="{9D8B030D-6E8A-4147-A177-3AD203B41FA5}">
                      <a16:colId xmlns:a16="http://schemas.microsoft.com/office/drawing/2014/main" val="1153593751"/>
                    </a:ext>
                  </a:extLst>
                </a:gridCol>
                <a:gridCol w="3539765">
                  <a:extLst>
                    <a:ext uri="{9D8B030D-6E8A-4147-A177-3AD203B41FA5}">
                      <a16:colId xmlns:a16="http://schemas.microsoft.com/office/drawing/2014/main" val="2805161331"/>
                    </a:ext>
                  </a:extLst>
                </a:gridCol>
              </a:tblGrid>
              <a:tr h="171787">
                <a:tc>
                  <a:txBody>
                    <a:bodyPr/>
                    <a:lstStyle/>
                    <a:p>
                      <a:pPr algn="l" fontAlgn="ctr" latinLnBrk="1"/>
                      <a:r>
                        <a:rPr lang="ja-JP" altLang="en-US" sz="1200" b="0" dirty="0">
                          <a:effectLst/>
                          <a:latin typeface="メイリオ" panose="020B0604030504040204" pitchFamily="50" charset="-128"/>
                          <a:ea typeface="メイリオ" panose="020B0604030504040204" pitchFamily="50" charset="-128"/>
                        </a:rPr>
                        <a:t>明治</a:t>
                      </a:r>
                      <a:r>
                        <a:rPr lang="en-US" altLang="ja-JP" sz="1200" b="0" dirty="0">
                          <a:effectLst/>
                          <a:latin typeface="メイリオ" panose="020B0604030504040204" pitchFamily="50" charset="-128"/>
                          <a:ea typeface="メイリオ" panose="020B0604030504040204" pitchFamily="50" charset="-128"/>
                        </a:rPr>
                        <a:t>33</a:t>
                      </a:r>
                      <a:r>
                        <a:rPr lang="ja-JP" altLang="en-US" sz="1200" b="0" dirty="0">
                          <a:effectLst/>
                          <a:latin typeface="メイリオ" panose="020B0604030504040204" pitchFamily="50" charset="-128"/>
                          <a:ea typeface="メイリオ" panose="020B0604030504040204" pitchFamily="50" charset="-128"/>
                        </a:rPr>
                        <a:t>年</a:t>
                      </a:r>
                      <a:r>
                        <a:rPr lang="en-US" altLang="ja-JP" sz="1200" b="0" dirty="0">
                          <a:effectLst/>
                          <a:latin typeface="メイリオ" panose="020B0604030504040204" pitchFamily="50" charset="-128"/>
                          <a:ea typeface="メイリオ" panose="020B0604030504040204" pitchFamily="50" charset="-128"/>
                        </a:rPr>
                        <a:t>3</a:t>
                      </a:r>
                      <a:r>
                        <a:rPr lang="ja-JP" altLang="en-US" sz="1200" b="0" dirty="0">
                          <a:effectLst/>
                          <a:latin typeface="メイリオ" panose="020B0604030504040204" pitchFamily="50" charset="-128"/>
                          <a:ea typeface="メイリオ" panose="020B0604030504040204" pitchFamily="50" charset="-128"/>
                        </a:rPr>
                        <a:t>月</a:t>
                      </a:r>
                    </a:p>
                  </a:txBody>
                  <a:tcPr marL="26565" marR="26565" marT="22137" marB="22137" anchor="ctr">
                    <a:lnL w="9525" cap="flat" cmpd="sng" algn="ctr">
                      <a:solidFill>
                        <a:srgbClr val="CCCABF"/>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CCABF"/>
                      </a:solidFill>
                      <a:prstDash val="solid"/>
                      <a:round/>
                      <a:headEnd type="none" w="med" len="med"/>
                      <a:tailEnd type="none" w="med" len="med"/>
                    </a:lnT>
                    <a:lnB w="9525" cap="flat" cmpd="sng" algn="ctr">
                      <a:solidFill>
                        <a:srgbClr val="CCCABF"/>
                      </a:solidFill>
                      <a:prstDash val="solid"/>
                      <a:round/>
                      <a:headEnd type="none" w="med" len="med"/>
                      <a:tailEnd type="none" w="med" len="med"/>
                    </a:lnB>
                    <a:solidFill>
                      <a:srgbClr val="E2DDC8"/>
                    </a:solidFill>
                  </a:tcPr>
                </a:tc>
                <a:tc>
                  <a:txBody>
                    <a:bodyPr/>
                    <a:lstStyle/>
                    <a:p>
                      <a:pPr algn="l" fontAlgn="ctr" latinLnBrk="1"/>
                      <a:r>
                        <a:rPr lang="ja-JP" altLang="en-US" sz="1200" b="1">
                          <a:effectLst/>
                          <a:latin typeface="メイリオ" panose="020B0604030504040204" pitchFamily="50" charset="-128"/>
                          <a:ea typeface="メイリオ" panose="020B0604030504040204" pitchFamily="50" charset="-128"/>
                        </a:rPr>
                        <a:t>第六高等学校</a:t>
                      </a:r>
                      <a:r>
                        <a:rPr lang="ja-JP" altLang="en-US" sz="1200" b="0">
                          <a:effectLst/>
                          <a:latin typeface="メイリオ" panose="020B0604030504040204" pitchFamily="50" charset="-128"/>
                          <a:ea typeface="メイリオ" panose="020B0604030504040204" pitchFamily="50" charset="-128"/>
                        </a:rPr>
                        <a:t>を設立</a:t>
                      </a:r>
                    </a:p>
                  </a:txBody>
                  <a:tcPr marL="26565" marR="26565" marT="22137" marB="22137"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6C6C6"/>
                      </a:solidFill>
                      <a:prstDash val="solid"/>
                      <a:round/>
                      <a:headEnd type="none" w="med" len="med"/>
                      <a:tailEnd type="none" w="med" len="med"/>
                    </a:lnT>
                    <a:lnB w="9525" cap="flat" cmpd="sng" algn="ctr">
                      <a:solidFill>
                        <a:srgbClr val="C6C6C6"/>
                      </a:solidFill>
                      <a:prstDash val="solid"/>
                      <a:round/>
                      <a:headEnd type="none" w="med" len="med"/>
                      <a:tailEnd type="none" w="med" len="med"/>
                    </a:lnB>
                    <a:solidFill>
                      <a:srgbClr val="FFFFFF"/>
                    </a:solidFill>
                  </a:tcPr>
                </a:tc>
                <a:extLst>
                  <a:ext uri="{0D108BD9-81ED-4DB2-BD59-A6C34878D82A}">
                    <a16:rowId xmlns:a16="http://schemas.microsoft.com/office/drawing/2014/main" val="1235430206"/>
                  </a:ext>
                </a:extLst>
              </a:tr>
              <a:tr h="745589">
                <a:tc>
                  <a:txBody>
                    <a:bodyPr/>
                    <a:lstStyle/>
                    <a:p>
                      <a:pPr algn="l" fontAlgn="ctr" latinLnBrk="1"/>
                      <a:r>
                        <a:rPr lang="ja-JP" altLang="en-US" sz="1200" b="0" dirty="0">
                          <a:effectLst/>
                          <a:latin typeface="メイリオ" panose="020B0604030504040204" pitchFamily="50" charset="-128"/>
                          <a:ea typeface="メイリオ" panose="020B0604030504040204" pitchFamily="50" charset="-128"/>
                        </a:rPr>
                        <a:t>昭和</a:t>
                      </a:r>
                      <a:r>
                        <a:rPr lang="en-US" altLang="ja-JP" sz="1200" b="0" dirty="0">
                          <a:effectLst/>
                          <a:latin typeface="メイリオ" panose="020B0604030504040204" pitchFamily="50" charset="-128"/>
                          <a:ea typeface="メイリオ" panose="020B0604030504040204" pitchFamily="50" charset="-128"/>
                        </a:rPr>
                        <a:t>24</a:t>
                      </a:r>
                      <a:r>
                        <a:rPr lang="ja-JP" altLang="en-US" sz="1200" b="0" dirty="0">
                          <a:effectLst/>
                          <a:latin typeface="メイリオ" panose="020B0604030504040204" pitchFamily="50" charset="-128"/>
                          <a:ea typeface="メイリオ" panose="020B0604030504040204" pitchFamily="50" charset="-128"/>
                        </a:rPr>
                        <a:t>年</a:t>
                      </a:r>
                      <a:r>
                        <a:rPr lang="en-US" altLang="ja-JP" sz="1200" b="0" dirty="0">
                          <a:effectLst/>
                          <a:latin typeface="メイリオ" panose="020B0604030504040204" pitchFamily="50" charset="-128"/>
                          <a:ea typeface="メイリオ" panose="020B0604030504040204" pitchFamily="50" charset="-128"/>
                        </a:rPr>
                        <a:t>5</a:t>
                      </a:r>
                      <a:r>
                        <a:rPr lang="ja-JP" altLang="en-US" sz="1200" b="0" dirty="0">
                          <a:effectLst/>
                          <a:latin typeface="メイリオ" panose="020B0604030504040204" pitchFamily="50" charset="-128"/>
                          <a:ea typeface="メイリオ" panose="020B0604030504040204" pitchFamily="50" charset="-128"/>
                        </a:rPr>
                        <a:t>月</a:t>
                      </a:r>
                    </a:p>
                  </a:txBody>
                  <a:tcPr marL="26565" marR="26565" marT="22137" marB="22137" anchor="ctr">
                    <a:lnL w="9525" cap="flat" cmpd="sng" algn="ctr">
                      <a:solidFill>
                        <a:srgbClr val="CCCABF"/>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CCABF"/>
                      </a:solidFill>
                      <a:prstDash val="solid"/>
                      <a:round/>
                      <a:headEnd type="none" w="med" len="med"/>
                      <a:tailEnd type="none" w="med" len="med"/>
                    </a:lnT>
                    <a:lnB w="9525" cap="flat" cmpd="sng" algn="ctr">
                      <a:solidFill>
                        <a:srgbClr val="CCCABF"/>
                      </a:solidFill>
                      <a:prstDash val="solid"/>
                      <a:round/>
                      <a:headEnd type="none" w="med" len="med"/>
                      <a:tailEnd type="none" w="med" len="med"/>
                    </a:lnB>
                    <a:solidFill>
                      <a:srgbClr val="E2DDC8"/>
                    </a:solidFill>
                  </a:tcPr>
                </a:tc>
                <a:tc>
                  <a:txBody>
                    <a:bodyPr/>
                    <a:lstStyle/>
                    <a:p>
                      <a:pPr algn="l" fontAlgn="ctr" latinLnBrk="1"/>
                      <a:r>
                        <a:rPr lang="zh-CN" altLang="en-US" sz="1200" b="0" dirty="0">
                          <a:effectLst/>
                          <a:latin typeface="メイリオ" panose="020B0604030504040204" pitchFamily="50" charset="-128"/>
                          <a:ea typeface="メイリオ" panose="020B0604030504040204" pitchFamily="50" charset="-128"/>
                        </a:rPr>
                        <a:t>岡山大学創立</a:t>
                      </a:r>
                      <a:br>
                        <a:rPr lang="zh-CN" altLang="en-US" sz="1200" b="0" dirty="0">
                          <a:effectLst/>
                          <a:latin typeface="メイリオ" panose="020B0604030504040204" pitchFamily="50" charset="-128"/>
                          <a:ea typeface="メイリオ" panose="020B0604030504040204" pitchFamily="50" charset="-128"/>
                        </a:rPr>
                      </a:br>
                      <a:r>
                        <a:rPr lang="zh-CN" altLang="en-US" sz="1200" b="1" dirty="0">
                          <a:effectLst/>
                          <a:latin typeface="メイリオ" panose="020B0604030504040204" pitchFamily="50" charset="-128"/>
                          <a:ea typeface="メイリオ" panose="020B0604030504040204" pitchFamily="50" charset="-128"/>
                        </a:rPr>
                        <a:t>法文学部</a:t>
                      </a:r>
                      <a:r>
                        <a:rPr lang="zh-CN" altLang="en-US" sz="1200" b="0" dirty="0">
                          <a:effectLst/>
                          <a:latin typeface="メイリオ" panose="020B0604030504040204" pitchFamily="50" charset="-128"/>
                          <a:ea typeface="メイリオ" panose="020B0604030504040204" pitchFamily="50" charset="-128"/>
                        </a:rPr>
                        <a:t>／教育学部／理学部／医学部／医学部附属病院／農学部／放射能泉研究所／附属図書館</a:t>
                      </a:r>
                    </a:p>
                  </a:txBody>
                  <a:tcPr marL="26565" marR="26565" marT="22137" marB="22137"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6C6C6"/>
                      </a:solidFill>
                      <a:prstDash val="solid"/>
                      <a:round/>
                      <a:headEnd type="none" w="med" len="med"/>
                      <a:tailEnd type="none" w="med" len="med"/>
                    </a:lnT>
                    <a:lnB w="9525" cap="flat" cmpd="sng" algn="ctr">
                      <a:solidFill>
                        <a:srgbClr val="C6C6C6"/>
                      </a:solidFill>
                      <a:prstDash val="solid"/>
                      <a:round/>
                      <a:headEnd type="none" w="med" len="med"/>
                      <a:tailEnd type="none" w="med" len="med"/>
                    </a:lnB>
                    <a:solidFill>
                      <a:srgbClr val="FFFFFF"/>
                    </a:solidFill>
                  </a:tcPr>
                </a:tc>
                <a:extLst>
                  <a:ext uri="{0D108BD9-81ED-4DB2-BD59-A6C34878D82A}">
                    <a16:rowId xmlns:a16="http://schemas.microsoft.com/office/drawing/2014/main" val="323402202"/>
                  </a:ext>
                </a:extLst>
              </a:tr>
              <a:tr h="299298">
                <a:tc>
                  <a:txBody>
                    <a:bodyPr/>
                    <a:lstStyle/>
                    <a:p>
                      <a:pPr algn="l" fontAlgn="ctr" latinLnBrk="1"/>
                      <a:r>
                        <a:rPr lang="ja-JP" altLang="en-US" sz="1200" b="0">
                          <a:effectLst/>
                          <a:latin typeface="メイリオ" panose="020B0604030504040204" pitchFamily="50" charset="-128"/>
                          <a:ea typeface="メイリオ" panose="020B0604030504040204" pitchFamily="50" charset="-128"/>
                        </a:rPr>
                        <a:t>昭和</a:t>
                      </a:r>
                      <a:r>
                        <a:rPr lang="en-US" altLang="ja-JP" sz="1200" b="0">
                          <a:effectLst/>
                          <a:latin typeface="メイリオ" panose="020B0604030504040204" pitchFamily="50" charset="-128"/>
                          <a:ea typeface="メイリオ" panose="020B0604030504040204" pitchFamily="50" charset="-128"/>
                        </a:rPr>
                        <a:t>52</a:t>
                      </a:r>
                      <a:r>
                        <a:rPr lang="ja-JP" altLang="en-US" sz="1200" b="0">
                          <a:effectLst/>
                          <a:latin typeface="メイリオ" panose="020B0604030504040204" pitchFamily="50" charset="-128"/>
                          <a:ea typeface="メイリオ" panose="020B0604030504040204" pitchFamily="50" charset="-128"/>
                        </a:rPr>
                        <a:t>年</a:t>
                      </a:r>
                      <a:r>
                        <a:rPr lang="en-US" altLang="ja-JP" sz="1200" b="0">
                          <a:effectLst/>
                          <a:latin typeface="メイリオ" panose="020B0604030504040204" pitchFamily="50" charset="-128"/>
                          <a:ea typeface="メイリオ" panose="020B0604030504040204" pitchFamily="50" charset="-128"/>
                        </a:rPr>
                        <a:t>4</a:t>
                      </a:r>
                      <a:r>
                        <a:rPr lang="ja-JP" altLang="en-US" sz="1200" b="0">
                          <a:effectLst/>
                          <a:latin typeface="メイリオ" panose="020B0604030504040204" pitchFamily="50" charset="-128"/>
                          <a:ea typeface="メイリオ" panose="020B0604030504040204" pitchFamily="50" charset="-128"/>
                        </a:rPr>
                        <a:t>月</a:t>
                      </a:r>
                    </a:p>
                  </a:txBody>
                  <a:tcPr marL="26565" marR="26565" marT="22137" marB="22137" anchor="ctr">
                    <a:lnL w="9525" cap="flat" cmpd="sng" algn="ctr">
                      <a:solidFill>
                        <a:srgbClr val="CCCABF"/>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CCABF"/>
                      </a:solidFill>
                      <a:prstDash val="solid"/>
                      <a:round/>
                      <a:headEnd type="none" w="med" len="med"/>
                      <a:tailEnd type="none" w="med" len="med"/>
                    </a:lnT>
                    <a:lnB w="9525" cap="flat" cmpd="sng" algn="ctr">
                      <a:solidFill>
                        <a:srgbClr val="CCCABF"/>
                      </a:solidFill>
                      <a:prstDash val="solid"/>
                      <a:round/>
                      <a:headEnd type="none" w="med" len="med"/>
                      <a:tailEnd type="none" w="med" len="med"/>
                    </a:lnB>
                    <a:solidFill>
                      <a:srgbClr val="E2DDC8"/>
                    </a:solidFill>
                  </a:tcPr>
                </a:tc>
                <a:tc>
                  <a:txBody>
                    <a:bodyPr/>
                    <a:lstStyle/>
                    <a:p>
                      <a:pPr algn="l" fontAlgn="ctr" latinLnBrk="1"/>
                      <a:r>
                        <a:rPr lang="ja-JP" altLang="en-US" sz="1200" b="0" dirty="0">
                          <a:effectLst/>
                          <a:latin typeface="メイリオ" panose="020B0604030504040204" pitchFamily="50" charset="-128"/>
                          <a:ea typeface="メイリオ" panose="020B0604030504040204" pitchFamily="50" charset="-128"/>
                        </a:rPr>
                        <a:t>大学院経済学研究科（修士課程）を設置</a:t>
                      </a:r>
                    </a:p>
                  </a:txBody>
                  <a:tcPr marL="26565" marR="26565" marT="22137" marB="22137"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6C6C6"/>
                      </a:solidFill>
                      <a:prstDash val="solid"/>
                      <a:round/>
                      <a:headEnd type="none" w="med" len="med"/>
                      <a:tailEnd type="none" w="med" len="med"/>
                    </a:lnT>
                    <a:lnB w="9525" cap="flat" cmpd="sng" algn="ctr">
                      <a:solidFill>
                        <a:srgbClr val="C6C6C6"/>
                      </a:solidFill>
                      <a:prstDash val="solid"/>
                      <a:round/>
                      <a:headEnd type="none" w="med" len="med"/>
                      <a:tailEnd type="none" w="med" len="med"/>
                    </a:lnB>
                    <a:solidFill>
                      <a:srgbClr val="FFFFFF"/>
                    </a:solidFill>
                  </a:tcPr>
                </a:tc>
                <a:extLst>
                  <a:ext uri="{0D108BD9-81ED-4DB2-BD59-A6C34878D82A}">
                    <a16:rowId xmlns:a16="http://schemas.microsoft.com/office/drawing/2014/main" val="2899589110"/>
                  </a:ext>
                </a:extLst>
              </a:tr>
              <a:tr h="490566">
                <a:tc>
                  <a:txBody>
                    <a:bodyPr/>
                    <a:lstStyle/>
                    <a:p>
                      <a:pPr algn="l" fontAlgn="ctr" latinLnBrk="1"/>
                      <a:r>
                        <a:rPr lang="ja-JP" altLang="en-US" sz="1200" b="0">
                          <a:effectLst/>
                          <a:latin typeface="メイリオ" panose="020B0604030504040204" pitchFamily="50" charset="-128"/>
                          <a:ea typeface="メイリオ" panose="020B0604030504040204" pitchFamily="50" charset="-128"/>
                        </a:rPr>
                        <a:t>昭和</a:t>
                      </a:r>
                      <a:r>
                        <a:rPr lang="en-US" altLang="ja-JP" sz="1200" b="0">
                          <a:effectLst/>
                          <a:latin typeface="メイリオ" panose="020B0604030504040204" pitchFamily="50" charset="-128"/>
                          <a:ea typeface="メイリオ" panose="020B0604030504040204" pitchFamily="50" charset="-128"/>
                        </a:rPr>
                        <a:t>55</a:t>
                      </a:r>
                      <a:r>
                        <a:rPr lang="ja-JP" altLang="en-US" sz="1200" b="0">
                          <a:effectLst/>
                          <a:latin typeface="メイリオ" panose="020B0604030504040204" pitchFamily="50" charset="-128"/>
                          <a:ea typeface="メイリオ" panose="020B0604030504040204" pitchFamily="50" charset="-128"/>
                        </a:rPr>
                        <a:t>年</a:t>
                      </a:r>
                      <a:r>
                        <a:rPr lang="en-US" altLang="ja-JP" sz="1200" b="0">
                          <a:effectLst/>
                          <a:latin typeface="メイリオ" panose="020B0604030504040204" pitchFamily="50" charset="-128"/>
                          <a:ea typeface="メイリオ" panose="020B0604030504040204" pitchFamily="50" charset="-128"/>
                        </a:rPr>
                        <a:t>4</a:t>
                      </a:r>
                      <a:r>
                        <a:rPr lang="ja-JP" altLang="en-US" sz="1200" b="0">
                          <a:effectLst/>
                          <a:latin typeface="メイリオ" panose="020B0604030504040204" pitchFamily="50" charset="-128"/>
                          <a:ea typeface="メイリオ" panose="020B0604030504040204" pitchFamily="50" charset="-128"/>
                        </a:rPr>
                        <a:t>月</a:t>
                      </a:r>
                    </a:p>
                  </a:txBody>
                  <a:tcPr marL="26565" marR="26565" marT="22137" marB="22137" anchor="ctr">
                    <a:lnL w="9525" cap="flat" cmpd="sng" algn="ctr">
                      <a:solidFill>
                        <a:srgbClr val="CCCABF"/>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CCABF"/>
                      </a:solidFill>
                      <a:prstDash val="solid"/>
                      <a:round/>
                      <a:headEnd type="none" w="med" len="med"/>
                      <a:tailEnd type="none" w="med" len="med"/>
                    </a:lnT>
                    <a:lnB w="9525" cap="flat" cmpd="sng" algn="ctr">
                      <a:solidFill>
                        <a:srgbClr val="CCCABF"/>
                      </a:solidFill>
                      <a:prstDash val="solid"/>
                      <a:round/>
                      <a:headEnd type="none" w="med" len="med"/>
                      <a:tailEnd type="none" w="med" len="med"/>
                    </a:lnB>
                    <a:solidFill>
                      <a:srgbClr val="E2DDC8"/>
                    </a:solidFill>
                  </a:tcPr>
                </a:tc>
                <a:tc>
                  <a:txBody>
                    <a:bodyPr/>
                    <a:lstStyle/>
                    <a:p>
                      <a:pPr algn="l" fontAlgn="ctr" latinLnBrk="1"/>
                      <a:r>
                        <a:rPr lang="ja-JP" altLang="en-US" sz="1200" b="0" dirty="0">
                          <a:effectLst/>
                          <a:latin typeface="メイリオ" panose="020B0604030504040204" pitchFamily="50" charset="-128"/>
                          <a:ea typeface="メイリオ" panose="020B0604030504040204" pitchFamily="50" charset="-128"/>
                        </a:rPr>
                        <a:t>法文学部から文学部、法学部（同第二部）、</a:t>
                      </a:r>
                      <a:r>
                        <a:rPr lang="ja-JP" altLang="en-US" sz="1200" b="1" dirty="0">
                          <a:effectLst/>
                          <a:latin typeface="メイリオ" panose="020B0604030504040204" pitchFamily="50" charset="-128"/>
                          <a:ea typeface="メイリオ" panose="020B0604030504040204" pitchFamily="50" charset="-128"/>
                        </a:rPr>
                        <a:t>経済学部</a:t>
                      </a:r>
                      <a:r>
                        <a:rPr lang="ja-JP" altLang="en-US" sz="1200" b="0" dirty="0">
                          <a:effectLst/>
                          <a:latin typeface="メイリオ" panose="020B0604030504040204" pitchFamily="50" charset="-128"/>
                          <a:ea typeface="メイリオ" panose="020B0604030504040204" pitchFamily="50" charset="-128"/>
                        </a:rPr>
                        <a:t>（同第二部）を分離・改組</a:t>
                      </a:r>
                    </a:p>
                  </a:txBody>
                  <a:tcPr marL="26565" marR="26565" marT="22137" marB="22137"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6C6C6"/>
                      </a:solidFill>
                      <a:prstDash val="solid"/>
                      <a:round/>
                      <a:headEnd type="none" w="med" len="med"/>
                      <a:tailEnd type="none" w="med" len="med"/>
                    </a:lnT>
                    <a:lnB w="9525" cap="flat" cmpd="sng" algn="ctr">
                      <a:solidFill>
                        <a:srgbClr val="C6C6C6"/>
                      </a:solidFill>
                      <a:prstDash val="solid"/>
                      <a:round/>
                      <a:headEnd type="none" w="med" len="med"/>
                      <a:tailEnd type="none" w="med" len="med"/>
                    </a:lnB>
                    <a:solidFill>
                      <a:srgbClr val="FFFFFF"/>
                    </a:solidFill>
                  </a:tcPr>
                </a:tc>
                <a:extLst>
                  <a:ext uri="{0D108BD9-81ED-4DB2-BD59-A6C34878D82A}">
                    <a16:rowId xmlns:a16="http://schemas.microsoft.com/office/drawing/2014/main" val="2859428896"/>
                  </a:ext>
                </a:extLst>
              </a:tr>
              <a:tr h="235543">
                <a:tc>
                  <a:txBody>
                    <a:bodyPr/>
                    <a:lstStyle/>
                    <a:p>
                      <a:pPr algn="l" fontAlgn="ctr" latinLnBrk="1"/>
                      <a:r>
                        <a:rPr lang="ja-JP" altLang="en-US" sz="1200" b="0">
                          <a:effectLst/>
                          <a:latin typeface="メイリオ" panose="020B0604030504040204" pitchFamily="50" charset="-128"/>
                          <a:ea typeface="メイリオ" panose="020B0604030504040204" pitchFamily="50" charset="-128"/>
                        </a:rPr>
                        <a:t>平成</a:t>
                      </a:r>
                      <a:r>
                        <a:rPr lang="en-US" altLang="ja-JP" sz="1200" b="0">
                          <a:effectLst/>
                          <a:latin typeface="メイリオ" panose="020B0604030504040204" pitchFamily="50" charset="-128"/>
                          <a:ea typeface="メイリオ" panose="020B0604030504040204" pitchFamily="50" charset="-128"/>
                        </a:rPr>
                        <a:t>5</a:t>
                      </a:r>
                      <a:r>
                        <a:rPr lang="ja-JP" altLang="en-US" sz="1200" b="0">
                          <a:effectLst/>
                          <a:latin typeface="メイリオ" panose="020B0604030504040204" pitchFamily="50" charset="-128"/>
                          <a:ea typeface="メイリオ" panose="020B0604030504040204" pitchFamily="50" charset="-128"/>
                        </a:rPr>
                        <a:t>年</a:t>
                      </a:r>
                      <a:r>
                        <a:rPr lang="en-US" altLang="ja-JP" sz="1200" b="0">
                          <a:effectLst/>
                          <a:latin typeface="メイリオ" panose="020B0604030504040204" pitchFamily="50" charset="-128"/>
                          <a:ea typeface="メイリオ" panose="020B0604030504040204" pitchFamily="50" charset="-128"/>
                        </a:rPr>
                        <a:t>4</a:t>
                      </a:r>
                      <a:r>
                        <a:rPr lang="ja-JP" altLang="en-US" sz="1200" b="0">
                          <a:effectLst/>
                          <a:latin typeface="メイリオ" panose="020B0604030504040204" pitchFamily="50" charset="-128"/>
                          <a:ea typeface="メイリオ" panose="020B0604030504040204" pitchFamily="50" charset="-128"/>
                        </a:rPr>
                        <a:t>月</a:t>
                      </a:r>
                    </a:p>
                  </a:txBody>
                  <a:tcPr marL="26565" marR="26565" marT="22137" marB="22137" anchor="ctr">
                    <a:lnL w="9525" cap="flat" cmpd="sng" algn="ctr">
                      <a:solidFill>
                        <a:srgbClr val="CCCABF"/>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CCABF"/>
                      </a:solidFill>
                      <a:prstDash val="solid"/>
                      <a:round/>
                      <a:headEnd type="none" w="med" len="med"/>
                      <a:tailEnd type="none" w="med" len="med"/>
                    </a:lnT>
                    <a:lnB w="9525" cap="flat" cmpd="sng" algn="ctr">
                      <a:solidFill>
                        <a:srgbClr val="CCCABF"/>
                      </a:solidFill>
                      <a:prstDash val="solid"/>
                      <a:round/>
                      <a:headEnd type="none" w="med" len="med"/>
                      <a:tailEnd type="none" w="med" len="med"/>
                    </a:lnB>
                    <a:solidFill>
                      <a:srgbClr val="E2DDC8"/>
                    </a:solidFill>
                  </a:tcPr>
                </a:tc>
                <a:tc>
                  <a:txBody>
                    <a:bodyPr/>
                    <a:lstStyle/>
                    <a:p>
                      <a:pPr algn="l" fontAlgn="ctr" latinLnBrk="1"/>
                      <a:r>
                        <a:rPr lang="ja-JP" altLang="en-US" sz="1200" b="0" dirty="0">
                          <a:effectLst/>
                          <a:latin typeface="メイリオ" panose="020B0604030504040204" pitchFamily="50" charset="-128"/>
                          <a:ea typeface="メイリオ" panose="020B0604030504040204" pitchFamily="50" charset="-128"/>
                        </a:rPr>
                        <a:t>大学院文化科学研究科を設置</a:t>
                      </a:r>
                    </a:p>
                  </a:txBody>
                  <a:tcPr marL="26565" marR="26565" marT="22137" marB="22137"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6C6C6"/>
                      </a:solidFill>
                      <a:prstDash val="solid"/>
                      <a:round/>
                      <a:headEnd type="none" w="med" len="med"/>
                      <a:tailEnd type="none" w="med" len="med"/>
                    </a:lnT>
                    <a:lnB w="9525" cap="flat" cmpd="sng" algn="ctr">
                      <a:solidFill>
                        <a:srgbClr val="C6C6C6"/>
                      </a:solidFill>
                      <a:prstDash val="solid"/>
                      <a:round/>
                      <a:headEnd type="none" w="med" len="med"/>
                      <a:tailEnd type="none" w="med" len="med"/>
                    </a:lnB>
                    <a:solidFill>
                      <a:srgbClr val="FFFFFF"/>
                    </a:solidFill>
                  </a:tcPr>
                </a:tc>
                <a:extLst>
                  <a:ext uri="{0D108BD9-81ED-4DB2-BD59-A6C34878D82A}">
                    <a16:rowId xmlns:a16="http://schemas.microsoft.com/office/drawing/2014/main" val="3572436247"/>
                  </a:ext>
                </a:extLst>
              </a:tr>
              <a:tr h="490566">
                <a:tc>
                  <a:txBody>
                    <a:bodyPr/>
                    <a:lstStyle/>
                    <a:p>
                      <a:pPr algn="l" fontAlgn="ctr" latinLnBrk="1"/>
                      <a:r>
                        <a:rPr lang="ja-JP" altLang="en-US" sz="1200" b="0">
                          <a:effectLst/>
                          <a:latin typeface="メイリオ" panose="020B0604030504040204" pitchFamily="50" charset="-128"/>
                          <a:ea typeface="メイリオ" panose="020B0604030504040204" pitchFamily="50" charset="-128"/>
                        </a:rPr>
                        <a:t>平成</a:t>
                      </a:r>
                      <a:r>
                        <a:rPr lang="en-US" altLang="ja-JP" sz="1200" b="0">
                          <a:effectLst/>
                          <a:latin typeface="メイリオ" panose="020B0604030504040204" pitchFamily="50" charset="-128"/>
                          <a:ea typeface="メイリオ" panose="020B0604030504040204" pitchFamily="50" charset="-128"/>
                        </a:rPr>
                        <a:t>16</a:t>
                      </a:r>
                      <a:r>
                        <a:rPr lang="ja-JP" altLang="en-US" sz="1200" b="0">
                          <a:effectLst/>
                          <a:latin typeface="メイリオ" panose="020B0604030504040204" pitchFamily="50" charset="-128"/>
                          <a:ea typeface="メイリオ" panose="020B0604030504040204" pitchFamily="50" charset="-128"/>
                        </a:rPr>
                        <a:t>年</a:t>
                      </a:r>
                      <a:r>
                        <a:rPr lang="en-US" altLang="ja-JP" sz="1200" b="0">
                          <a:effectLst/>
                          <a:latin typeface="メイリオ" panose="020B0604030504040204" pitchFamily="50" charset="-128"/>
                          <a:ea typeface="メイリオ" panose="020B0604030504040204" pitchFamily="50" charset="-128"/>
                        </a:rPr>
                        <a:t>4</a:t>
                      </a:r>
                      <a:r>
                        <a:rPr lang="ja-JP" altLang="en-US" sz="1200" b="0">
                          <a:effectLst/>
                          <a:latin typeface="メイリオ" panose="020B0604030504040204" pitchFamily="50" charset="-128"/>
                          <a:ea typeface="メイリオ" panose="020B0604030504040204" pitchFamily="50" charset="-128"/>
                        </a:rPr>
                        <a:t>月</a:t>
                      </a:r>
                    </a:p>
                  </a:txBody>
                  <a:tcPr marL="26565" marR="26565" marT="22137" marB="22137" anchor="ctr">
                    <a:lnL w="9525" cap="flat" cmpd="sng" algn="ctr">
                      <a:solidFill>
                        <a:srgbClr val="CCCABF"/>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CCABF"/>
                      </a:solidFill>
                      <a:prstDash val="solid"/>
                      <a:round/>
                      <a:headEnd type="none" w="med" len="med"/>
                      <a:tailEnd type="none" w="med" len="med"/>
                    </a:lnT>
                    <a:lnB w="9525" cap="flat" cmpd="sng" algn="ctr">
                      <a:solidFill>
                        <a:srgbClr val="CCCABF"/>
                      </a:solidFill>
                      <a:prstDash val="solid"/>
                      <a:round/>
                      <a:headEnd type="none" w="med" len="med"/>
                      <a:tailEnd type="none" w="med" len="med"/>
                    </a:lnB>
                    <a:solidFill>
                      <a:srgbClr val="E2DDC8"/>
                    </a:solidFill>
                  </a:tcPr>
                </a:tc>
                <a:tc>
                  <a:txBody>
                    <a:bodyPr/>
                    <a:lstStyle/>
                    <a:p>
                      <a:pPr algn="l" fontAlgn="ctr" latinLnBrk="1"/>
                      <a:r>
                        <a:rPr lang="ja-JP" altLang="en-US" sz="1200" b="0" dirty="0">
                          <a:effectLst/>
                          <a:latin typeface="メイリオ" panose="020B0604030504040204" pitchFamily="50" charset="-128"/>
                          <a:ea typeface="メイリオ" panose="020B0604030504040204" pitchFamily="50" charset="-128"/>
                        </a:rPr>
                        <a:t>大学院文化科学研究科を改組</a:t>
                      </a:r>
                      <a:br>
                        <a:rPr lang="ja-JP" altLang="en-US" sz="1200" b="0" dirty="0">
                          <a:effectLst/>
                          <a:latin typeface="メイリオ" panose="020B0604030504040204" pitchFamily="50" charset="-128"/>
                          <a:ea typeface="メイリオ" panose="020B0604030504040204" pitchFamily="50" charset="-128"/>
                        </a:rPr>
                      </a:br>
                      <a:r>
                        <a:rPr lang="ja-JP" altLang="en-US" sz="1200" b="0" dirty="0">
                          <a:effectLst/>
                          <a:latin typeface="メイリオ" panose="020B0604030504040204" pitchFamily="50" charset="-128"/>
                          <a:ea typeface="メイリオ" panose="020B0604030504040204" pitchFamily="50" charset="-128"/>
                        </a:rPr>
                        <a:t>経済学部第二部を夜間主コースへ改組</a:t>
                      </a:r>
                    </a:p>
                  </a:txBody>
                  <a:tcPr marL="26565" marR="26565" marT="22137" marB="22137"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6C6C6"/>
                      </a:solidFill>
                      <a:prstDash val="solid"/>
                      <a:round/>
                      <a:headEnd type="none" w="med" len="med"/>
                      <a:tailEnd type="none" w="med" len="med"/>
                    </a:lnT>
                    <a:lnB w="9525" cap="flat" cmpd="sng" algn="ctr">
                      <a:solidFill>
                        <a:srgbClr val="C6C6C6"/>
                      </a:solidFill>
                      <a:prstDash val="solid"/>
                      <a:round/>
                      <a:headEnd type="none" w="med" len="med"/>
                      <a:tailEnd type="none" w="med" len="med"/>
                    </a:lnB>
                    <a:solidFill>
                      <a:srgbClr val="FFFFFF"/>
                    </a:solidFill>
                  </a:tcPr>
                </a:tc>
                <a:extLst>
                  <a:ext uri="{0D108BD9-81ED-4DB2-BD59-A6C34878D82A}">
                    <a16:rowId xmlns:a16="http://schemas.microsoft.com/office/drawing/2014/main" val="390247810"/>
                  </a:ext>
                </a:extLst>
              </a:tr>
              <a:tr h="554322">
                <a:tc>
                  <a:txBody>
                    <a:bodyPr/>
                    <a:lstStyle/>
                    <a:p>
                      <a:pPr algn="l" fontAlgn="ctr" latinLnBrk="1"/>
                      <a:r>
                        <a:rPr lang="ja-JP" altLang="en-US" sz="1200" b="0">
                          <a:effectLst/>
                          <a:latin typeface="メイリオ" panose="020B0604030504040204" pitchFamily="50" charset="-128"/>
                          <a:ea typeface="メイリオ" panose="020B0604030504040204" pitchFamily="50" charset="-128"/>
                        </a:rPr>
                        <a:t>平成</a:t>
                      </a:r>
                      <a:r>
                        <a:rPr lang="en-US" altLang="ja-JP" sz="1200" b="0">
                          <a:effectLst/>
                          <a:latin typeface="メイリオ" panose="020B0604030504040204" pitchFamily="50" charset="-128"/>
                          <a:ea typeface="メイリオ" panose="020B0604030504040204" pitchFamily="50" charset="-128"/>
                        </a:rPr>
                        <a:t>18</a:t>
                      </a:r>
                      <a:r>
                        <a:rPr lang="ja-JP" altLang="en-US" sz="1200" b="0">
                          <a:effectLst/>
                          <a:latin typeface="メイリオ" panose="020B0604030504040204" pitchFamily="50" charset="-128"/>
                          <a:ea typeface="メイリオ" panose="020B0604030504040204" pitchFamily="50" charset="-128"/>
                        </a:rPr>
                        <a:t>年</a:t>
                      </a:r>
                      <a:r>
                        <a:rPr lang="en-US" altLang="ja-JP" sz="1200" b="0">
                          <a:effectLst/>
                          <a:latin typeface="メイリオ" panose="020B0604030504040204" pitchFamily="50" charset="-128"/>
                          <a:ea typeface="メイリオ" panose="020B0604030504040204" pitchFamily="50" charset="-128"/>
                        </a:rPr>
                        <a:t>4</a:t>
                      </a:r>
                      <a:r>
                        <a:rPr lang="ja-JP" altLang="en-US" sz="1200" b="0">
                          <a:effectLst/>
                          <a:latin typeface="メイリオ" panose="020B0604030504040204" pitchFamily="50" charset="-128"/>
                          <a:ea typeface="メイリオ" panose="020B0604030504040204" pitchFamily="50" charset="-128"/>
                        </a:rPr>
                        <a:t>月</a:t>
                      </a:r>
                    </a:p>
                  </a:txBody>
                  <a:tcPr marL="26565" marR="26565" marT="22137" marB="22137" anchor="ctr">
                    <a:lnL w="9525" cap="flat" cmpd="sng" algn="ctr">
                      <a:solidFill>
                        <a:srgbClr val="CCCABF"/>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CCABF"/>
                      </a:solidFill>
                      <a:prstDash val="solid"/>
                      <a:round/>
                      <a:headEnd type="none" w="med" len="med"/>
                      <a:tailEnd type="none" w="med" len="med"/>
                    </a:lnT>
                    <a:lnB w="9525" cap="flat" cmpd="sng" algn="ctr">
                      <a:solidFill>
                        <a:srgbClr val="CCCABF"/>
                      </a:solidFill>
                      <a:prstDash val="solid"/>
                      <a:round/>
                      <a:headEnd type="none" w="med" len="med"/>
                      <a:tailEnd type="none" w="med" len="med"/>
                    </a:lnB>
                    <a:solidFill>
                      <a:srgbClr val="E2DDC8"/>
                    </a:solidFill>
                  </a:tcPr>
                </a:tc>
                <a:tc>
                  <a:txBody>
                    <a:bodyPr/>
                    <a:lstStyle/>
                    <a:p>
                      <a:pPr algn="l" fontAlgn="ctr" latinLnBrk="1"/>
                      <a:r>
                        <a:rPr lang="ja-JP" altLang="en-US" sz="1200" b="0" dirty="0">
                          <a:effectLst/>
                          <a:latin typeface="メイリオ" panose="020B0604030504040204" pitchFamily="50" charset="-128"/>
                          <a:ea typeface="メイリオ" panose="020B0604030504040204" pitchFamily="50" charset="-128"/>
                        </a:rPr>
                        <a:t>大学院を社会文化科学研究科へ改組・名称変更し組織経営専攻（ビジネス・スクール）を新設</a:t>
                      </a:r>
                    </a:p>
                  </a:txBody>
                  <a:tcPr marL="26565" marR="26565" marT="22137" marB="22137"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6C6C6"/>
                      </a:solidFill>
                      <a:prstDash val="solid"/>
                      <a:round/>
                      <a:headEnd type="none" w="med" len="med"/>
                      <a:tailEnd type="none" w="med" len="med"/>
                    </a:lnT>
                    <a:lnB w="9525" cap="flat" cmpd="sng" algn="ctr">
                      <a:solidFill>
                        <a:srgbClr val="C6C6C6"/>
                      </a:solidFill>
                      <a:prstDash val="solid"/>
                      <a:round/>
                      <a:headEnd type="none" w="med" len="med"/>
                      <a:tailEnd type="none" w="med" len="med"/>
                    </a:lnB>
                    <a:solidFill>
                      <a:srgbClr val="FFFFFF"/>
                    </a:solidFill>
                  </a:tcPr>
                </a:tc>
                <a:extLst>
                  <a:ext uri="{0D108BD9-81ED-4DB2-BD59-A6C34878D82A}">
                    <a16:rowId xmlns:a16="http://schemas.microsoft.com/office/drawing/2014/main" val="1011511214"/>
                  </a:ext>
                </a:extLst>
              </a:tr>
              <a:tr h="554322">
                <a:tc>
                  <a:txBody>
                    <a:bodyPr/>
                    <a:lstStyle/>
                    <a:p>
                      <a:pPr algn="l" fontAlgn="ctr" latinLnBrk="1"/>
                      <a:r>
                        <a:rPr lang="ja-JP" altLang="en-US" sz="1200" b="0">
                          <a:effectLst/>
                          <a:latin typeface="メイリオ" panose="020B0604030504040204" pitchFamily="50" charset="-128"/>
                          <a:ea typeface="メイリオ" panose="020B0604030504040204" pitchFamily="50" charset="-128"/>
                        </a:rPr>
                        <a:t>平成</a:t>
                      </a:r>
                      <a:r>
                        <a:rPr lang="en-US" altLang="ja-JP" sz="1200" b="0">
                          <a:effectLst/>
                          <a:latin typeface="メイリオ" panose="020B0604030504040204" pitchFamily="50" charset="-128"/>
                          <a:ea typeface="メイリオ" panose="020B0604030504040204" pitchFamily="50" charset="-128"/>
                        </a:rPr>
                        <a:t>20</a:t>
                      </a:r>
                      <a:r>
                        <a:rPr lang="ja-JP" altLang="en-US" sz="1200" b="0">
                          <a:effectLst/>
                          <a:latin typeface="メイリオ" panose="020B0604030504040204" pitchFamily="50" charset="-128"/>
                          <a:ea typeface="メイリオ" panose="020B0604030504040204" pitchFamily="50" charset="-128"/>
                        </a:rPr>
                        <a:t>年</a:t>
                      </a:r>
                      <a:r>
                        <a:rPr lang="en-US" altLang="ja-JP" sz="1200" b="0">
                          <a:effectLst/>
                          <a:latin typeface="メイリオ" panose="020B0604030504040204" pitchFamily="50" charset="-128"/>
                          <a:ea typeface="メイリオ" panose="020B0604030504040204" pitchFamily="50" charset="-128"/>
                        </a:rPr>
                        <a:t>4</a:t>
                      </a:r>
                      <a:r>
                        <a:rPr lang="ja-JP" altLang="en-US" sz="1200" b="0">
                          <a:effectLst/>
                          <a:latin typeface="メイリオ" panose="020B0604030504040204" pitchFamily="50" charset="-128"/>
                          <a:ea typeface="メイリオ" panose="020B0604030504040204" pitchFamily="50" charset="-128"/>
                        </a:rPr>
                        <a:t>月</a:t>
                      </a:r>
                    </a:p>
                  </a:txBody>
                  <a:tcPr marL="26565" marR="26565" marT="22137" marB="22137" anchor="ctr">
                    <a:lnL w="9525" cap="flat" cmpd="sng" algn="ctr">
                      <a:solidFill>
                        <a:srgbClr val="CCCABF"/>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CCABF"/>
                      </a:solidFill>
                      <a:prstDash val="solid"/>
                      <a:round/>
                      <a:headEnd type="none" w="med" len="med"/>
                      <a:tailEnd type="none" w="med" len="med"/>
                    </a:lnT>
                    <a:lnB w="9525" cap="flat" cmpd="sng" algn="ctr">
                      <a:solidFill>
                        <a:srgbClr val="CCCABF"/>
                      </a:solidFill>
                      <a:prstDash val="solid"/>
                      <a:round/>
                      <a:headEnd type="none" w="med" len="med"/>
                      <a:tailEnd type="none" w="med" len="med"/>
                    </a:lnB>
                    <a:solidFill>
                      <a:srgbClr val="E2DDC8"/>
                    </a:solidFill>
                  </a:tcPr>
                </a:tc>
                <a:tc>
                  <a:txBody>
                    <a:bodyPr/>
                    <a:lstStyle/>
                    <a:p>
                      <a:pPr algn="l" fontAlgn="ctr" latinLnBrk="1"/>
                      <a:r>
                        <a:rPr lang="ja-JP" altLang="en-US" sz="1200" b="0" dirty="0">
                          <a:effectLst/>
                          <a:latin typeface="メイリオ" panose="020B0604030504040204" pitchFamily="50" charset="-128"/>
                          <a:ea typeface="メイリオ" panose="020B0604030504040204" pitchFamily="50" charset="-128"/>
                        </a:rPr>
                        <a:t>経済学部経営・会計コースを分離し、組織経営コース、会計プロフェッションコースを設置</a:t>
                      </a:r>
                    </a:p>
                  </a:txBody>
                  <a:tcPr marL="26565" marR="26565" marT="22137" marB="22137"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6C6C6"/>
                      </a:solidFill>
                      <a:prstDash val="solid"/>
                      <a:round/>
                      <a:headEnd type="none" w="med" len="med"/>
                      <a:tailEnd type="none" w="med" len="med"/>
                    </a:lnT>
                    <a:lnB w="9525" cap="flat" cmpd="sng" algn="ctr">
                      <a:solidFill>
                        <a:srgbClr val="C6C6C6"/>
                      </a:solidFill>
                      <a:prstDash val="solid"/>
                      <a:round/>
                      <a:headEnd type="none" w="med" len="med"/>
                      <a:tailEnd type="none" w="med" len="med"/>
                    </a:lnB>
                    <a:solidFill>
                      <a:srgbClr val="FFFFFF"/>
                    </a:solidFill>
                  </a:tcPr>
                </a:tc>
                <a:extLst>
                  <a:ext uri="{0D108BD9-81ED-4DB2-BD59-A6C34878D82A}">
                    <a16:rowId xmlns:a16="http://schemas.microsoft.com/office/drawing/2014/main" val="1973154108"/>
                  </a:ext>
                </a:extLst>
              </a:tr>
              <a:tr h="809345">
                <a:tc>
                  <a:txBody>
                    <a:bodyPr/>
                    <a:lstStyle/>
                    <a:p>
                      <a:pPr algn="l" fontAlgn="ctr" latinLnBrk="1"/>
                      <a:r>
                        <a:rPr lang="ja-JP" altLang="en-US" sz="1200" b="0">
                          <a:effectLst/>
                          <a:latin typeface="メイリオ" panose="020B0604030504040204" pitchFamily="50" charset="-128"/>
                          <a:ea typeface="メイリオ" panose="020B0604030504040204" pitchFamily="50" charset="-128"/>
                        </a:rPr>
                        <a:t>平成</a:t>
                      </a:r>
                      <a:r>
                        <a:rPr lang="en-US" altLang="ja-JP" sz="1200" b="0">
                          <a:effectLst/>
                          <a:latin typeface="メイリオ" panose="020B0604030504040204" pitchFamily="50" charset="-128"/>
                          <a:ea typeface="メイリオ" panose="020B0604030504040204" pitchFamily="50" charset="-128"/>
                        </a:rPr>
                        <a:t>28</a:t>
                      </a:r>
                      <a:r>
                        <a:rPr lang="ja-JP" altLang="en-US" sz="1200" b="0">
                          <a:effectLst/>
                          <a:latin typeface="メイリオ" panose="020B0604030504040204" pitchFamily="50" charset="-128"/>
                          <a:ea typeface="メイリオ" panose="020B0604030504040204" pitchFamily="50" charset="-128"/>
                        </a:rPr>
                        <a:t>年</a:t>
                      </a:r>
                      <a:r>
                        <a:rPr lang="en-US" altLang="ja-JP" sz="1200" b="0">
                          <a:effectLst/>
                          <a:latin typeface="メイリオ" panose="020B0604030504040204" pitchFamily="50" charset="-128"/>
                          <a:ea typeface="メイリオ" panose="020B0604030504040204" pitchFamily="50" charset="-128"/>
                        </a:rPr>
                        <a:t>4</a:t>
                      </a:r>
                      <a:r>
                        <a:rPr lang="ja-JP" altLang="en-US" sz="1200" b="0">
                          <a:effectLst/>
                          <a:latin typeface="メイリオ" panose="020B0604030504040204" pitchFamily="50" charset="-128"/>
                          <a:ea typeface="メイリオ" panose="020B0604030504040204" pitchFamily="50" charset="-128"/>
                        </a:rPr>
                        <a:t>月</a:t>
                      </a:r>
                    </a:p>
                  </a:txBody>
                  <a:tcPr marL="26565" marR="26565" marT="22137" marB="22137" anchor="ctr">
                    <a:lnL w="9525" cap="flat" cmpd="sng" algn="ctr">
                      <a:solidFill>
                        <a:srgbClr val="CCCABF"/>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CCABF"/>
                      </a:solidFill>
                      <a:prstDash val="solid"/>
                      <a:round/>
                      <a:headEnd type="none" w="med" len="med"/>
                      <a:tailEnd type="none" w="med" len="med"/>
                    </a:lnT>
                    <a:lnB w="9525" cap="flat" cmpd="sng" algn="ctr">
                      <a:solidFill>
                        <a:srgbClr val="CCCABF"/>
                      </a:solidFill>
                      <a:prstDash val="solid"/>
                      <a:round/>
                      <a:headEnd type="none" w="med" len="med"/>
                      <a:tailEnd type="none" w="med" len="med"/>
                    </a:lnB>
                    <a:solidFill>
                      <a:srgbClr val="E2DDC8"/>
                    </a:solidFill>
                  </a:tcPr>
                </a:tc>
                <a:tc>
                  <a:txBody>
                    <a:bodyPr/>
                    <a:lstStyle/>
                    <a:p>
                      <a:pPr algn="l" fontAlgn="ctr" latinLnBrk="1"/>
                      <a:r>
                        <a:rPr lang="ja-JP" altLang="en-US" sz="1200" b="0" dirty="0">
                          <a:effectLst/>
                          <a:latin typeface="メイリオ" panose="020B0604030504040204" pitchFamily="50" charset="-128"/>
                          <a:ea typeface="メイリオ" panose="020B0604030504040204" pitchFamily="50" charset="-128"/>
                        </a:rPr>
                        <a:t>カリキュラム改革（昼間コースにユニット・モジュール制を導入、夜間主コースに総合学修コースと実践力強化コースを設置）</a:t>
                      </a:r>
                    </a:p>
                  </a:txBody>
                  <a:tcPr marL="26565" marR="26565" marT="22137" marB="22137"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C6C6C6"/>
                      </a:solidFill>
                      <a:prstDash val="solid"/>
                      <a:round/>
                      <a:headEnd type="none" w="med" len="med"/>
                      <a:tailEnd type="none" w="med" len="med"/>
                    </a:lnT>
                    <a:lnB w="9525" cap="flat" cmpd="sng" algn="ctr">
                      <a:solidFill>
                        <a:srgbClr val="C6C6C6"/>
                      </a:solidFill>
                      <a:prstDash val="solid"/>
                      <a:round/>
                      <a:headEnd type="none" w="med" len="med"/>
                      <a:tailEnd type="none" w="med" len="med"/>
                    </a:lnB>
                    <a:solidFill>
                      <a:srgbClr val="FFFFFF"/>
                    </a:solidFill>
                  </a:tcPr>
                </a:tc>
                <a:extLst>
                  <a:ext uri="{0D108BD9-81ED-4DB2-BD59-A6C34878D82A}">
                    <a16:rowId xmlns:a16="http://schemas.microsoft.com/office/drawing/2014/main" val="99452619"/>
                  </a:ext>
                </a:extLst>
              </a:tr>
            </a:tbl>
          </a:graphicData>
        </a:graphic>
      </p:graphicFrame>
      <p:pic>
        <p:nvPicPr>
          <p:cNvPr id="6" name="図 5"/>
          <p:cNvPicPr>
            <a:picLocks noChangeAspect="1"/>
          </p:cNvPicPr>
          <p:nvPr/>
        </p:nvPicPr>
        <p:blipFill>
          <a:blip r:embed="rId3"/>
          <a:stretch>
            <a:fillRect/>
          </a:stretch>
        </p:blipFill>
        <p:spPr>
          <a:xfrm>
            <a:off x="563742" y="1825625"/>
            <a:ext cx="2190750" cy="1504950"/>
          </a:xfrm>
          <a:prstGeom prst="rect">
            <a:avLst/>
          </a:prstGeom>
        </p:spPr>
      </p:pic>
      <p:pic>
        <p:nvPicPr>
          <p:cNvPr id="7" name="図 6"/>
          <p:cNvPicPr>
            <a:picLocks noChangeAspect="1"/>
          </p:cNvPicPr>
          <p:nvPr/>
        </p:nvPicPr>
        <p:blipFill>
          <a:blip r:embed="rId4"/>
          <a:stretch>
            <a:fillRect/>
          </a:stretch>
        </p:blipFill>
        <p:spPr>
          <a:xfrm>
            <a:off x="563742" y="5040149"/>
            <a:ext cx="2190750" cy="1504950"/>
          </a:xfrm>
          <a:prstGeom prst="rect">
            <a:avLst/>
          </a:prstGeom>
        </p:spPr>
      </p:pic>
    </p:spTree>
    <p:extLst>
      <p:ext uri="{BB962C8B-B14F-4D97-AF65-F5344CB8AC3E}">
        <p14:creationId xmlns:p14="http://schemas.microsoft.com/office/powerpoint/2010/main" val="261067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0" name="タイトル 3"/>
          <p:cNvSpPr>
            <a:spLocks noGrp="1"/>
          </p:cNvSpPr>
          <p:nvPr>
            <p:ph type="ctrTitle"/>
          </p:nvPr>
        </p:nvSpPr>
        <p:spPr>
          <a:xfrm>
            <a:off x="482600" y="1549399"/>
            <a:ext cx="7772400" cy="1579563"/>
          </a:xfrm>
        </p:spPr>
        <p:txBody>
          <a:bodyPr/>
          <a:lstStyle/>
          <a:p>
            <a:pPr eaLnBrk="1" hangingPunct="1"/>
            <a:r>
              <a:rPr lang="ja-JP" altLang="en-US" sz="5400" dirty="0">
                <a:solidFill>
                  <a:srgbClr val="002060"/>
                </a:solidFill>
                <a:latin typeface="HGP創英角ﾎﾟｯﾌﾟ体" pitchFamily="50" charset="-128"/>
                <a:ea typeface="HGP創英角ﾎﾟｯﾌﾟ体" pitchFamily="50" charset="-128"/>
              </a:rPr>
              <a:t>岡山大学経済学部で何を学ぶことができるか</a:t>
            </a:r>
          </a:p>
        </p:txBody>
      </p:sp>
      <p:sp>
        <p:nvSpPr>
          <p:cNvPr id="2" name="サブタイトル 1"/>
          <p:cNvSpPr>
            <a:spLocks noGrp="1"/>
          </p:cNvSpPr>
          <p:nvPr>
            <p:ph type="subTitle" idx="1"/>
          </p:nvPr>
        </p:nvSpPr>
        <p:spPr>
          <a:xfrm>
            <a:off x="685800" y="3898900"/>
            <a:ext cx="8051800" cy="2171700"/>
          </a:xfrm>
        </p:spPr>
        <p:txBody>
          <a:bodyPr/>
          <a:lstStyle/>
          <a:p>
            <a:pPr algn="l"/>
            <a:r>
              <a:rPr kumimoji="1" lang="ja-JP" altLang="en-US" sz="3600" dirty="0">
                <a:latin typeface="HGP創英角ﾎﾟｯﾌﾟ体" panose="040B0A00000000000000" pitchFamily="50" charset="-128"/>
                <a:ea typeface="HGP創英角ﾎﾟｯﾌﾟ体" panose="040B0A00000000000000" pitchFamily="50" charset="-128"/>
              </a:rPr>
              <a:t>・教養教育</a:t>
            </a:r>
            <a:endParaRPr kumimoji="1" lang="en-US" altLang="ja-JP" sz="3600" dirty="0">
              <a:latin typeface="HGP創英角ﾎﾟｯﾌﾟ体" panose="040B0A00000000000000" pitchFamily="50" charset="-128"/>
              <a:ea typeface="HGP創英角ﾎﾟｯﾌﾟ体" panose="040B0A00000000000000" pitchFamily="50" charset="-128"/>
            </a:endParaRPr>
          </a:p>
          <a:p>
            <a:pPr algn="l"/>
            <a:r>
              <a:rPr lang="ja-JP" altLang="en-US" sz="3600" dirty="0">
                <a:latin typeface="HGP創英角ﾎﾟｯﾌﾟ体" panose="040B0A00000000000000" pitchFamily="50" charset="-128"/>
                <a:ea typeface="HGP創英角ﾎﾟｯﾌﾟ体" panose="040B0A00000000000000" pitchFamily="50" charset="-128"/>
              </a:rPr>
              <a:t>・専門教育</a:t>
            </a:r>
            <a:endParaRPr lang="en-US" altLang="ja-JP" sz="3600" dirty="0">
              <a:latin typeface="HGP創英角ﾎﾟｯﾌﾟ体" panose="040B0A00000000000000" pitchFamily="50" charset="-128"/>
              <a:ea typeface="HGP創英角ﾎﾟｯﾌﾟ体" panose="040B0A00000000000000" pitchFamily="50" charset="-128"/>
            </a:endParaRPr>
          </a:p>
          <a:p>
            <a:pPr algn="l"/>
            <a:r>
              <a:rPr lang="ja-JP" altLang="en-US" sz="3600" dirty="0">
                <a:latin typeface="HGP創英角ﾎﾟｯﾌﾟ体" panose="040B0A00000000000000" pitchFamily="50" charset="-128"/>
                <a:ea typeface="HGP創英角ﾎﾟｯﾌﾟ体" panose="040B0A00000000000000" pitchFamily="50" charset="-128"/>
              </a:rPr>
              <a:t>・社会人基礎力・グローバル人材育成に関する教育</a:t>
            </a:r>
          </a:p>
          <a:p>
            <a:endParaRPr kumimoji="1" lang="ja-JP" altLang="en-US" sz="36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027232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ja-JP" altLang="en-US" b="1" dirty="0">
                <a:solidFill>
                  <a:srgbClr val="002060"/>
                </a:solidFill>
                <a:latin typeface="HGP創英角ﾎﾟｯﾌﾟ体" panose="040B0A00000000000000" pitchFamily="50" charset="-128"/>
                <a:ea typeface="HGP創英角ﾎﾟｯﾌﾟ体" panose="040B0A00000000000000" pitchFamily="50" charset="-128"/>
              </a:rPr>
              <a:t>専門教育（昼間コース）</a:t>
            </a:r>
            <a:br>
              <a:rPr lang="en-US" altLang="ja-JP" b="1" dirty="0">
                <a:solidFill>
                  <a:srgbClr val="002060"/>
                </a:solidFill>
                <a:latin typeface="HGP創英角ﾎﾟｯﾌﾟ体" panose="040B0A00000000000000" pitchFamily="50" charset="-128"/>
                <a:ea typeface="HGP創英角ﾎﾟｯﾌﾟ体" panose="040B0A00000000000000" pitchFamily="50" charset="-128"/>
              </a:rPr>
            </a:br>
            <a:endParaRPr lang="ja-JP" altLang="en-US" b="1" dirty="0">
              <a:solidFill>
                <a:srgbClr val="002060"/>
              </a:solidFill>
              <a:latin typeface="HGP創英角ﾎﾟｯﾌﾟ体" panose="040B0A00000000000000" pitchFamily="50" charset="-128"/>
              <a:ea typeface="HGP創英角ﾎﾟｯﾌﾟ体" panose="040B0A00000000000000" pitchFamily="50" charset="-128"/>
            </a:endParaRPr>
          </a:p>
        </p:txBody>
      </p:sp>
      <p:pic>
        <p:nvPicPr>
          <p:cNvPr id="6" name="コンテンツ プレースホルダー 5"/>
          <p:cNvPicPr>
            <a:picLocks noGrp="1"/>
          </p:cNvPicPr>
          <p:nvPr>
            <p:ph idx="1"/>
          </p:nvPr>
        </p:nvPicPr>
        <p:blipFill>
          <a:blip r:embed="rId2"/>
          <a:stretch>
            <a:fillRect/>
          </a:stretch>
        </p:blipFill>
        <p:spPr>
          <a:xfrm>
            <a:off x="612561" y="1600200"/>
            <a:ext cx="7918878" cy="4525963"/>
          </a:xfrm>
          <a:prstGeom prst="rect">
            <a:avLst/>
          </a:prstGeom>
        </p:spPr>
      </p:pic>
    </p:spTree>
    <p:extLst>
      <p:ext uri="{BB962C8B-B14F-4D97-AF65-F5344CB8AC3E}">
        <p14:creationId xmlns:p14="http://schemas.microsoft.com/office/powerpoint/2010/main" val="3839525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ja-JP" altLang="en-US" b="1" dirty="0">
                <a:solidFill>
                  <a:srgbClr val="002060"/>
                </a:solidFill>
                <a:latin typeface="HGP創英角ﾎﾟｯﾌﾟ体" panose="040B0A00000000000000" pitchFamily="50" charset="-128"/>
                <a:ea typeface="HGP創英角ﾎﾟｯﾌﾟ体" panose="040B0A00000000000000" pitchFamily="50" charset="-128"/>
              </a:rPr>
              <a:t>専門教育（夜間主コース）</a:t>
            </a:r>
            <a:br>
              <a:rPr lang="en-US" altLang="ja-JP" b="1" dirty="0">
                <a:solidFill>
                  <a:srgbClr val="002060"/>
                </a:solidFill>
                <a:latin typeface="HGP創英角ﾎﾟｯﾌﾟ体" panose="040B0A00000000000000" pitchFamily="50" charset="-128"/>
                <a:ea typeface="HGP創英角ﾎﾟｯﾌﾟ体" panose="040B0A00000000000000" pitchFamily="50" charset="-128"/>
              </a:rPr>
            </a:br>
            <a:endParaRPr lang="ja-JP" altLang="en-US" b="1" dirty="0">
              <a:solidFill>
                <a:srgbClr val="002060"/>
              </a:solidFill>
              <a:latin typeface="HGP創英角ﾎﾟｯﾌﾟ体" panose="040B0A00000000000000" pitchFamily="50" charset="-128"/>
              <a:ea typeface="HGP創英角ﾎﾟｯﾌﾟ体" panose="040B0A00000000000000" pitchFamily="50" charset="-128"/>
            </a:endParaRPr>
          </a:p>
        </p:txBody>
      </p:sp>
      <p:pic>
        <p:nvPicPr>
          <p:cNvPr id="5" name="コンテンツ プレースホルダー 4"/>
          <p:cNvPicPr>
            <a:picLocks noGrp="1"/>
          </p:cNvPicPr>
          <p:nvPr>
            <p:ph idx="1"/>
          </p:nvPr>
        </p:nvPicPr>
        <p:blipFill>
          <a:blip r:embed="rId2"/>
          <a:stretch>
            <a:fillRect/>
          </a:stretch>
        </p:blipFill>
        <p:spPr>
          <a:xfrm>
            <a:off x="578503" y="1600200"/>
            <a:ext cx="7986993" cy="4525963"/>
          </a:xfrm>
          <a:prstGeom prst="rect">
            <a:avLst/>
          </a:prstGeom>
        </p:spPr>
      </p:pic>
    </p:spTree>
    <p:extLst>
      <p:ext uri="{BB962C8B-B14F-4D97-AF65-F5344CB8AC3E}">
        <p14:creationId xmlns:p14="http://schemas.microsoft.com/office/powerpoint/2010/main" val="480187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solidFill>
                  <a:srgbClr val="002060"/>
                </a:solidFill>
                <a:latin typeface="HGP創英角ﾎﾟｯﾌﾟ体" panose="040B0A00000000000000" pitchFamily="50" charset="-128"/>
                <a:ea typeface="HGP創英角ﾎﾟｯﾌﾟ体" panose="040B0A00000000000000" pitchFamily="50" charset="-128"/>
              </a:rPr>
              <a:t>データサイエンス教育</a:t>
            </a:r>
          </a:p>
        </p:txBody>
      </p:sp>
      <p:sp>
        <p:nvSpPr>
          <p:cNvPr id="3" name="コンテンツ プレースホルダー 2"/>
          <p:cNvSpPr>
            <a:spLocks noGrp="1"/>
          </p:cNvSpPr>
          <p:nvPr>
            <p:ph idx="1"/>
          </p:nvPr>
        </p:nvSpPr>
        <p:spPr/>
        <p:txBody>
          <a:bodyPr/>
          <a:lstStyle/>
          <a:p>
            <a:pPr>
              <a:buFont typeface="Wingdings" panose="05000000000000000000" pitchFamily="2" charset="2"/>
              <a:buChar char="Ø"/>
            </a:pPr>
            <a:r>
              <a:rPr lang="ja-JP" altLang="en-US" sz="2400" dirty="0"/>
              <a:t>デジタル・トランスフォーメーション（ＤＸ）を迅速かつ強力に推進することにより岡山</a:t>
            </a:r>
            <a:r>
              <a:rPr kumimoji="1" lang="ja-JP" altLang="en-US" sz="2400" dirty="0"/>
              <a:t>大学文系から理系までの学生を遍く対象とする数理・データサイエンス</a:t>
            </a:r>
            <a:r>
              <a:rPr kumimoji="1" lang="ja-JP" altLang="en-US" sz="2400"/>
              <a:t>教育プログラムを導入</a:t>
            </a:r>
            <a:endParaRPr kumimoji="1" lang="ja-JP" altLang="en-US" sz="2400" dirty="0"/>
          </a:p>
        </p:txBody>
      </p:sp>
      <p:pic>
        <p:nvPicPr>
          <p:cNvPr id="4" name="図 3"/>
          <p:cNvPicPr>
            <a:picLocks noChangeAspect="1"/>
          </p:cNvPicPr>
          <p:nvPr/>
        </p:nvPicPr>
        <p:blipFill>
          <a:blip r:embed="rId2"/>
          <a:stretch>
            <a:fillRect/>
          </a:stretch>
        </p:blipFill>
        <p:spPr>
          <a:xfrm>
            <a:off x="580093" y="2928398"/>
            <a:ext cx="8106707" cy="3347272"/>
          </a:xfrm>
          <a:prstGeom prst="rect">
            <a:avLst/>
          </a:prstGeom>
        </p:spPr>
      </p:pic>
    </p:spTree>
    <p:extLst>
      <p:ext uri="{BB962C8B-B14F-4D97-AF65-F5344CB8AC3E}">
        <p14:creationId xmlns:p14="http://schemas.microsoft.com/office/powerpoint/2010/main" val="1162816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solidFill>
                  <a:srgbClr val="002060"/>
                </a:solidFill>
                <a:latin typeface="HGP創英角ﾎﾟｯﾌﾟ体" panose="040B0A00000000000000" pitchFamily="50" charset="-128"/>
                <a:ea typeface="HGP創英角ﾎﾟｯﾌﾟ体" panose="040B0A00000000000000" pitchFamily="50" charset="-128"/>
              </a:rPr>
              <a:t>海外留学制度の構築と推進</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2580951" y="923730"/>
            <a:ext cx="2689503" cy="1795639"/>
          </a:xfrm>
          <a:prstGeom prst="rect">
            <a:avLst/>
          </a:prstGeom>
        </p:spPr>
      </p:pic>
      <p:pic>
        <p:nvPicPr>
          <p:cNvPr id="5" name="図 4"/>
          <p:cNvPicPr>
            <a:picLocks noChangeAspect="1"/>
          </p:cNvPicPr>
          <p:nvPr/>
        </p:nvPicPr>
        <p:blipFill>
          <a:blip r:embed="rId3"/>
          <a:stretch>
            <a:fillRect/>
          </a:stretch>
        </p:blipFill>
        <p:spPr>
          <a:xfrm flipH="1">
            <a:off x="186765" y="931119"/>
            <a:ext cx="2394186" cy="1795639"/>
          </a:xfrm>
          <a:prstGeom prst="rect">
            <a:avLst/>
          </a:prstGeom>
        </p:spPr>
      </p:pic>
      <p:pic>
        <p:nvPicPr>
          <p:cNvPr id="6" name="図 5"/>
          <p:cNvPicPr>
            <a:picLocks noChangeAspect="1"/>
          </p:cNvPicPr>
          <p:nvPr/>
        </p:nvPicPr>
        <p:blipFill>
          <a:blip r:embed="rId4"/>
          <a:stretch>
            <a:fillRect/>
          </a:stretch>
        </p:blipFill>
        <p:spPr>
          <a:xfrm>
            <a:off x="5270454" y="923730"/>
            <a:ext cx="2750310" cy="1818461"/>
          </a:xfrm>
          <a:prstGeom prst="rect">
            <a:avLst/>
          </a:prstGeom>
        </p:spPr>
      </p:pic>
      <p:grpSp>
        <p:nvGrpSpPr>
          <p:cNvPr id="7" name="グループ化 6"/>
          <p:cNvGrpSpPr/>
          <p:nvPr/>
        </p:nvGrpSpPr>
        <p:grpSpPr>
          <a:xfrm>
            <a:off x="186765" y="2719369"/>
            <a:ext cx="8500035" cy="1504519"/>
            <a:chOff x="0" y="0"/>
            <a:chExt cx="8500035" cy="1504519"/>
          </a:xfrm>
        </p:grpSpPr>
        <p:sp>
          <p:nvSpPr>
            <p:cNvPr id="8" name="正方形/長方形 7"/>
            <p:cNvSpPr/>
            <p:nvPr/>
          </p:nvSpPr>
          <p:spPr>
            <a:xfrm>
              <a:off x="0" y="0"/>
              <a:ext cx="8229600" cy="1481697"/>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sp>
          <p:nvSpPr>
            <p:cNvPr id="9" name="テキスト ボックス 8"/>
            <p:cNvSpPr txBox="1"/>
            <p:nvPr/>
          </p:nvSpPr>
          <p:spPr>
            <a:xfrm>
              <a:off x="270435" y="22822"/>
              <a:ext cx="8229600" cy="1481697"/>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kumimoji="1" lang="en-US" altLang="ja-JP" sz="1400" kern="1200" dirty="0"/>
                <a:t>	</a:t>
              </a:r>
              <a:r>
                <a:rPr lang="ja-JP" altLang="en-US" dirty="0">
                  <a:latin typeface="HGP創英角ﾎﾟｯﾌﾟ体" panose="040B0A00000000000000" pitchFamily="50" charset="-128"/>
                  <a:ea typeface="HGP創英角ﾎﾟｯﾌﾟ体" panose="040B0A00000000000000" pitchFamily="50" charset="-128"/>
                </a:rPr>
                <a:t>経済学部学生</a:t>
              </a:r>
              <a:r>
                <a:rPr kumimoji="1" lang="ja-JP" altLang="en-US" sz="1800" b="0" kern="1200" dirty="0">
                  <a:latin typeface="HGP創英角ﾎﾟｯﾌﾟ体" panose="040B0A00000000000000" pitchFamily="50" charset="-128"/>
                  <a:ea typeface="HGP創英角ﾎﾟｯﾌﾟ体" panose="040B0A00000000000000" pitchFamily="50" charset="-128"/>
                </a:rPr>
                <a:t>海外派遣実績：</a:t>
              </a:r>
              <a:endParaRPr kumimoji="1" lang="en-US" altLang="ja-JP" sz="1800" b="0" kern="1200" dirty="0">
                <a:latin typeface="HGP創英角ﾎﾟｯﾌﾟ体" panose="040B0A00000000000000" pitchFamily="50" charset="-128"/>
                <a:ea typeface="HGP創英角ﾎﾟｯﾌﾟ体" panose="040B0A00000000000000" pitchFamily="50" charset="-128"/>
              </a:endParaRPr>
            </a:p>
            <a:p>
              <a:pPr lvl="0" algn="l" defTabSz="622300">
                <a:lnSpc>
                  <a:spcPct val="90000"/>
                </a:lnSpc>
                <a:spcBef>
                  <a:spcPct val="0"/>
                </a:spcBef>
                <a:spcAft>
                  <a:spcPct val="35000"/>
                </a:spcAft>
              </a:pPr>
              <a:r>
                <a:rPr kumimoji="1" lang="en-US" altLang="ja-JP" sz="1800" b="0" kern="1200" dirty="0">
                  <a:latin typeface="HGP創英角ﾎﾟｯﾌﾟ体" panose="040B0A00000000000000" pitchFamily="50" charset="-128"/>
                  <a:ea typeface="HGP創英角ﾎﾟｯﾌﾟ体" panose="040B0A00000000000000" pitchFamily="50" charset="-128"/>
                </a:rPr>
                <a:t>					</a:t>
              </a:r>
              <a:r>
                <a:rPr kumimoji="1" lang="ja-JP" altLang="en-US" sz="1800" b="0" kern="1200" dirty="0">
                  <a:latin typeface="HGP創英角ﾎﾟｯﾌﾟ体" panose="040B0A00000000000000" pitchFamily="50" charset="-128"/>
                  <a:ea typeface="HGP創英角ﾎﾟｯﾌﾟ体" panose="040B0A00000000000000" pitchFamily="50" charset="-128"/>
                </a:rPr>
                <a:t>・</a:t>
              </a:r>
              <a:r>
                <a:rPr kumimoji="1" lang="en-US" altLang="ja-JP" sz="1800" b="0" kern="1200" dirty="0">
                  <a:latin typeface="HGP創英角ﾎﾟｯﾌﾟ体" panose="040B0A00000000000000" pitchFamily="50" charset="-128"/>
                  <a:ea typeface="HGP創英角ﾎﾟｯﾌﾟ体" panose="040B0A00000000000000" pitchFamily="50" charset="-128"/>
                </a:rPr>
                <a:t>2017</a:t>
              </a:r>
              <a:r>
                <a:rPr kumimoji="1" lang="ja-JP" altLang="en-US" sz="1800" b="0" kern="1200" dirty="0">
                  <a:latin typeface="HGP創英角ﾎﾟｯﾌﾟ体" panose="040B0A00000000000000" pitchFamily="50" charset="-128"/>
                  <a:ea typeface="HGP創英角ﾎﾟｯﾌﾟ体" panose="040B0A00000000000000" pitchFamily="50" charset="-128"/>
                </a:rPr>
                <a:t>年度：９７名</a:t>
              </a:r>
              <a:endParaRPr kumimoji="1" lang="en-US" altLang="ja-JP" sz="1800" b="0" kern="1200" dirty="0">
                <a:latin typeface="HGP創英角ﾎﾟｯﾌﾟ体" panose="040B0A00000000000000" pitchFamily="50" charset="-128"/>
                <a:ea typeface="HGP創英角ﾎﾟｯﾌﾟ体" panose="040B0A00000000000000" pitchFamily="50" charset="-128"/>
              </a:endParaRPr>
            </a:p>
            <a:p>
              <a:pPr lvl="0" algn="l" defTabSz="622300">
                <a:lnSpc>
                  <a:spcPct val="90000"/>
                </a:lnSpc>
                <a:spcBef>
                  <a:spcPct val="0"/>
                </a:spcBef>
                <a:spcAft>
                  <a:spcPct val="35000"/>
                </a:spcAft>
              </a:pPr>
              <a:r>
                <a:rPr kumimoji="1" lang="ja-JP" altLang="en-US" sz="1800" b="0" kern="1200" dirty="0">
                  <a:latin typeface="HGP創英角ﾎﾟｯﾌﾟ体" panose="040B0A00000000000000" pitchFamily="50" charset="-128"/>
                  <a:ea typeface="HGP創英角ﾎﾟｯﾌﾟ体" panose="040B0A00000000000000" pitchFamily="50" charset="-128"/>
                </a:rPr>
                <a:t>　　　　　　</a:t>
              </a:r>
              <a:r>
                <a:rPr kumimoji="1" lang="en-US" altLang="ja-JP" sz="1800" b="0" kern="1200" dirty="0">
                  <a:latin typeface="HGP創英角ﾎﾟｯﾌﾟ体" panose="040B0A00000000000000" pitchFamily="50" charset="-128"/>
                  <a:ea typeface="HGP創英角ﾎﾟｯﾌﾟ体" panose="040B0A00000000000000" pitchFamily="50" charset="-128"/>
                </a:rPr>
                <a:t>				</a:t>
              </a:r>
              <a:r>
                <a:rPr kumimoji="1" lang="ja-JP" altLang="en-US" sz="1800" b="0" kern="1200" dirty="0">
                  <a:latin typeface="HGP創英角ﾎﾟｯﾌﾟ体" panose="040B0A00000000000000" pitchFamily="50" charset="-128"/>
                  <a:ea typeface="HGP創英角ﾎﾟｯﾌﾟ体" panose="040B0A00000000000000" pitchFamily="50" charset="-128"/>
                </a:rPr>
                <a:t>・</a:t>
              </a:r>
              <a:r>
                <a:rPr kumimoji="1" lang="en-US" altLang="ja-JP" sz="1800" b="0" kern="1200" dirty="0">
                  <a:latin typeface="HGP創英角ﾎﾟｯﾌﾟ体" panose="040B0A00000000000000" pitchFamily="50" charset="-128"/>
                  <a:ea typeface="HGP創英角ﾎﾟｯﾌﾟ体" panose="040B0A00000000000000" pitchFamily="50" charset="-128"/>
                </a:rPr>
                <a:t>2018</a:t>
              </a:r>
              <a:r>
                <a:rPr kumimoji="1" lang="ja-JP" altLang="en-US" sz="1800" b="0" kern="1200" dirty="0">
                  <a:latin typeface="HGP創英角ﾎﾟｯﾌﾟ体" panose="040B0A00000000000000" pitchFamily="50" charset="-128"/>
                  <a:ea typeface="HGP創英角ﾎﾟｯﾌﾟ体" panose="040B0A00000000000000" pitchFamily="50" charset="-128"/>
                </a:rPr>
                <a:t>年度：１２７名</a:t>
              </a:r>
              <a:endParaRPr kumimoji="1" lang="en-US" altLang="ja-JP" sz="1800" b="0" kern="1200" dirty="0">
                <a:latin typeface="HGP創英角ﾎﾟｯﾌﾟ体" panose="040B0A00000000000000" pitchFamily="50" charset="-128"/>
                <a:ea typeface="HGP創英角ﾎﾟｯﾌﾟ体" panose="040B0A00000000000000" pitchFamily="50" charset="-128"/>
              </a:endParaRPr>
            </a:p>
            <a:p>
              <a:pPr lvl="0" algn="l" defTabSz="622300">
                <a:lnSpc>
                  <a:spcPct val="90000"/>
                </a:lnSpc>
                <a:spcBef>
                  <a:spcPct val="0"/>
                </a:spcBef>
                <a:spcAft>
                  <a:spcPct val="35000"/>
                </a:spcAft>
              </a:pPr>
              <a:r>
                <a:rPr kumimoji="1" lang="en-US" altLang="ja-JP" sz="1800" b="0" kern="1200" dirty="0">
                  <a:latin typeface="HGP創英角ﾎﾟｯﾌﾟ体" panose="040B0A00000000000000" pitchFamily="50" charset="-128"/>
                  <a:ea typeface="HGP創英角ﾎﾟｯﾌﾟ体" panose="040B0A00000000000000" pitchFamily="50" charset="-128"/>
                </a:rPr>
                <a:t>					</a:t>
              </a:r>
              <a:r>
                <a:rPr kumimoji="1" lang="ja-JP" altLang="en-US" sz="1800" b="0" kern="1200" dirty="0">
                  <a:latin typeface="HGP創英角ﾎﾟｯﾌﾟ体" panose="040B0A00000000000000" pitchFamily="50" charset="-128"/>
                  <a:ea typeface="HGP創英角ﾎﾟｯﾌﾟ体" panose="040B0A00000000000000" pitchFamily="50" charset="-128"/>
                </a:rPr>
                <a:t>・</a:t>
              </a:r>
              <a:r>
                <a:rPr kumimoji="1" lang="en-US" altLang="ja-JP" sz="1800" b="0" kern="1200" dirty="0">
                  <a:latin typeface="HGP創英角ﾎﾟｯﾌﾟ体" panose="040B0A00000000000000" pitchFamily="50" charset="-128"/>
                  <a:ea typeface="HGP創英角ﾎﾟｯﾌﾟ体" panose="040B0A00000000000000" pitchFamily="50" charset="-128"/>
                </a:rPr>
                <a:t>2019</a:t>
              </a:r>
              <a:r>
                <a:rPr kumimoji="1" lang="ja-JP" altLang="en-US" sz="1800" b="0" kern="1200" dirty="0">
                  <a:latin typeface="HGP創英角ﾎﾟｯﾌﾟ体" panose="040B0A00000000000000" pitchFamily="50" charset="-128"/>
                  <a:ea typeface="HGP創英角ﾎﾟｯﾌﾟ体" panose="040B0A00000000000000" pitchFamily="50" charset="-128"/>
                </a:rPr>
                <a:t>年度：１４１名</a:t>
              </a:r>
            </a:p>
          </p:txBody>
        </p:sp>
      </p:grpSp>
      <p:grpSp>
        <p:nvGrpSpPr>
          <p:cNvPr id="10" name="グループ化 9"/>
          <p:cNvGrpSpPr/>
          <p:nvPr/>
        </p:nvGrpSpPr>
        <p:grpSpPr>
          <a:xfrm>
            <a:off x="188238" y="4201066"/>
            <a:ext cx="2023243" cy="2513946"/>
            <a:chOff x="7" y="1497130"/>
            <a:chExt cx="2023243" cy="3111564"/>
          </a:xfrm>
        </p:grpSpPr>
        <p:sp>
          <p:nvSpPr>
            <p:cNvPr id="20" name="正方形/長方形 19"/>
            <p:cNvSpPr/>
            <p:nvPr/>
          </p:nvSpPr>
          <p:spPr>
            <a:xfrm>
              <a:off x="7" y="1497130"/>
              <a:ext cx="2023243" cy="3111564"/>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テキスト ボックス 20"/>
            <p:cNvSpPr txBox="1"/>
            <p:nvPr/>
          </p:nvSpPr>
          <p:spPr>
            <a:xfrm>
              <a:off x="7" y="1497130"/>
              <a:ext cx="2023243" cy="3111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b="1" kern="1200" dirty="0">
                  <a:latin typeface="HGP教科書体" panose="02020600000000000000" pitchFamily="18" charset="-128"/>
                  <a:ea typeface="HGP教科書体" panose="02020600000000000000" pitchFamily="18" charset="-128"/>
                </a:rPr>
                <a:t>「基礎研究」における海外特別研修</a:t>
              </a:r>
              <a:endParaRPr kumimoji="1" lang="en-US" altLang="ja-JP" b="1" kern="1200" dirty="0">
                <a:latin typeface="HGP教科書体" panose="02020600000000000000" pitchFamily="18" charset="-128"/>
                <a:ea typeface="HGP教科書体" panose="02020600000000000000" pitchFamily="18" charset="-128"/>
              </a:endParaRPr>
            </a:p>
            <a:p>
              <a:pPr lvl="0" algn="l" defTabSz="622300">
                <a:lnSpc>
                  <a:spcPct val="90000"/>
                </a:lnSpc>
                <a:spcBef>
                  <a:spcPct val="0"/>
                </a:spcBef>
                <a:spcAft>
                  <a:spcPct val="35000"/>
                </a:spcAft>
              </a:pPr>
              <a:r>
                <a:rPr kumimoji="1" lang="ja-JP" altLang="en-US" sz="1400" b="1" kern="1200" dirty="0">
                  <a:latin typeface="HGP教科書体" panose="02020600000000000000" pitchFamily="18" charset="-128"/>
                  <a:ea typeface="HGP教科書体" panose="02020600000000000000" pitchFamily="18" charset="-128"/>
                </a:rPr>
                <a:t>１，２年生が全員履修する必修科目「基礎研究」における海外特別研修プログラムであり、最大２単位まで付与する</a:t>
              </a:r>
            </a:p>
          </p:txBody>
        </p:sp>
      </p:grpSp>
      <p:grpSp>
        <p:nvGrpSpPr>
          <p:cNvPr id="11" name="グループ化 10"/>
          <p:cNvGrpSpPr/>
          <p:nvPr/>
        </p:nvGrpSpPr>
        <p:grpSpPr>
          <a:xfrm>
            <a:off x="2211481" y="4178243"/>
            <a:ext cx="2023243" cy="2536767"/>
            <a:chOff x="1753916" y="3747717"/>
            <a:chExt cx="2023243" cy="3162060"/>
          </a:xfrm>
        </p:grpSpPr>
        <p:sp>
          <p:nvSpPr>
            <p:cNvPr id="18" name="正方形/長方形 17"/>
            <p:cNvSpPr/>
            <p:nvPr/>
          </p:nvSpPr>
          <p:spPr>
            <a:xfrm>
              <a:off x="1753916" y="3798213"/>
              <a:ext cx="2023243" cy="3111564"/>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テキスト ボックス 18"/>
            <p:cNvSpPr txBox="1"/>
            <p:nvPr/>
          </p:nvSpPr>
          <p:spPr>
            <a:xfrm>
              <a:off x="1753916" y="3747717"/>
              <a:ext cx="2023243" cy="31620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zh-TW" altLang="en-US" b="1" kern="1200" dirty="0">
                  <a:latin typeface="HGP教科書体" panose="02020600000000000000" pitchFamily="18" charset="-128"/>
                  <a:ea typeface="HGP教科書体" panose="02020600000000000000" pitchFamily="18" charset="-128"/>
                </a:rPr>
                <a:t>「海外特別演習</a:t>
              </a:r>
              <a:r>
                <a:rPr kumimoji="1" lang="ja-JP" altLang="en-US" b="1" kern="1200" dirty="0">
                  <a:latin typeface="HGP教科書体" panose="02020600000000000000" pitchFamily="18" charset="-128"/>
                  <a:ea typeface="HGP教科書体" panose="02020600000000000000" pitchFamily="18" charset="-128"/>
                </a:rPr>
                <a:t>」</a:t>
              </a:r>
              <a:endParaRPr kumimoji="1" lang="en-US" altLang="ja-JP" b="1" kern="1200" dirty="0">
                <a:latin typeface="HGP教科書体" panose="02020600000000000000" pitchFamily="18" charset="-128"/>
                <a:ea typeface="HGP教科書体" panose="02020600000000000000" pitchFamily="18" charset="-128"/>
              </a:endParaRPr>
            </a:p>
            <a:p>
              <a:pPr lvl="0" algn="l" defTabSz="622300">
                <a:lnSpc>
                  <a:spcPct val="90000"/>
                </a:lnSpc>
                <a:spcBef>
                  <a:spcPct val="0"/>
                </a:spcBef>
                <a:spcAft>
                  <a:spcPct val="35000"/>
                </a:spcAft>
              </a:pPr>
              <a:r>
                <a:rPr kumimoji="1" lang="ja-JP" altLang="en-US" sz="1400" b="1" kern="1200" dirty="0">
                  <a:latin typeface="HGP教科書体" panose="02020600000000000000" pitchFamily="18" charset="-128"/>
                  <a:ea typeface="HGP教科書体" panose="02020600000000000000" pitchFamily="18" charset="-128"/>
                </a:rPr>
                <a:t>ゼミや研究室を単位とした海外演習、ゼミ研修、海外成果報告会による海外派遣、最大</a:t>
              </a:r>
              <a:r>
                <a:rPr kumimoji="1" lang="en-US" altLang="ja-JP" sz="1400" b="1" kern="1200" dirty="0">
                  <a:latin typeface="HGP教科書体" panose="02020600000000000000" pitchFamily="18" charset="-128"/>
                  <a:ea typeface="HGP教科書体" panose="02020600000000000000" pitchFamily="18" charset="-128"/>
                </a:rPr>
                <a:t>4</a:t>
              </a:r>
              <a:r>
                <a:rPr kumimoji="1" lang="ja-JP" altLang="en-US" sz="1400" b="1" kern="1200" dirty="0">
                  <a:latin typeface="HGP教科書体" panose="02020600000000000000" pitchFamily="18" charset="-128"/>
                  <a:ea typeface="HGP教科書体" panose="02020600000000000000" pitchFamily="18" charset="-128"/>
                </a:rPr>
                <a:t>単位まで付与する。</a:t>
              </a:r>
            </a:p>
          </p:txBody>
        </p:sp>
      </p:grpSp>
      <p:grpSp>
        <p:nvGrpSpPr>
          <p:cNvPr id="12" name="グループ化 11"/>
          <p:cNvGrpSpPr/>
          <p:nvPr/>
        </p:nvGrpSpPr>
        <p:grpSpPr>
          <a:xfrm>
            <a:off x="4191256" y="4212904"/>
            <a:ext cx="2158396" cy="2520085"/>
            <a:chOff x="4047223" y="1481697"/>
            <a:chExt cx="2158396" cy="3111564"/>
          </a:xfrm>
        </p:grpSpPr>
        <p:sp>
          <p:nvSpPr>
            <p:cNvPr id="16" name="正方形/長方形 15"/>
            <p:cNvSpPr/>
            <p:nvPr/>
          </p:nvSpPr>
          <p:spPr>
            <a:xfrm>
              <a:off x="4047223" y="1481697"/>
              <a:ext cx="2158396" cy="3111564"/>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テキスト ボックス 16"/>
            <p:cNvSpPr txBox="1"/>
            <p:nvPr/>
          </p:nvSpPr>
          <p:spPr>
            <a:xfrm>
              <a:off x="4047223" y="1481697"/>
              <a:ext cx="2158396" cy="3111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b="1" kern="1200" dirty="0">
                  <a:latin typeface="HGP教科書体" panose="02020600000000000000" pitchFamily="18" charset="-128"/>
                  <a:ea typeface="HGP教科書体" panose="02020600000000000000" pitchFamily="18" charset="-128"/>
                </a:rPr>
                <a:t>「海外協定校への</a:t>
              </a:r>
              <a:endParaRPr kumimoji="1" lang="en-US" altLang="ja-JP" b="1" kern="1200" dirty="0">
                <a:latin typeface="HGP教科書体" panose="02020600000000000000" pitchFamily="18" charset="-128"/>
                <a:ea typeface="HGP教科書体" panose="02020600000000000000" pitchFamily="18" charset="-128"/>
              </a:endParaRPr>
            </a:p>
            <a:p>
              <a:pPr lvl="0" algn="ctr" defTabSz="622300">
                <a:lnSpc>
                  <a:spcPct val="90000"/>
                </a:lnSpc>
                <a:spcBef>
                  <a:spcPct val="0"/>
                </a:spcBef>
                <a:spcAft>
                  <a:spcPct val="35000"/>
                </a:spcAft>
              </a:pPr>
              <a:r>
                <a:rPr kumimoji="1" lang="ja-JP" altLang="en-US" b="1" kern="1200" dirty="0">
                  <a:latin typeface="HGP教科書体" panose="02020600000000000000" pitchFamily="18" charset="-128"/>
                  <a:ea typeface="HGP教科書体" panose="02020600000000000000" pitchFamily="18" charset="-128"/>
                </a:rPr>
                <a:t>派遣」</a:t>
              </a:r>
              <a:endParaRPr kumimoji="1" lang="en-US" altLang="ja-JP" b="1" kern="1200" dirty="0">
                <a:latin typeface="HGP教科書体" panose="02020600000000000000" pitchFamily="18" charset="-128"/>
                <a:ea typeface="HGP教科書体" panose="02020600000000000000" pitchFamily="18" charset="-128"/>
              </a:endParaRPr>
            </a:p>
            <a:p>
              <a:pPr lvl="0" defTabSz="622300">
                <a:lnSpc>
                  <a:spcPct val="90000"/>
                </a:lnSpc>
                <a:spcBef>
                  <a:spcPct val="0"/>
                </a:spcBef>
                <a:spcAft>
                  <a:spcPct val="35000"/>
                </a:spcAft>
              </a:pPr>
              <a:r>
                <a:rPr kumimoji="1" lang="ja-JP" altLang="en-US" sz="1400" b="1" kern="1200" dirty="0">
                  <a:latin typeface="HGP教科書体" panose="02020600000000000000" pitchFamily="18" charset="-128"/>
                  <a:ea typeface="HGP教科書体" panose="02020600000000000000" pitchFamily="18" charset="-128"/>
                </a:rPr>
                <a:t>・韓国・江原大学校への長期留学</a:t>
              </a:r>
              <a:endParaRPr kumimoji="1" lang="en-US" altLang="ja-JP" sz="1400" b="1" kern="1200" dirty="0">
                <a:latin typeface="HGP教科書体" panose="02020600000000000000" pitchFamily="18" charset="-128"/>
                <a:ea typeface="HGP教科書体" panose="02020600000000000000" pitchFamily="18" charset="-128"/>
              </a:endParaRPr>
            </a:p>
            <a:p>
              <a:pPr lvl="0" defTabSz="622300">
                <a:lnSpc>
                  <a:spcPct val="90000"/>
                </a:lnSpc>
                <a:spcBef>
                  <a:spcPct val="0"/>
                </a:spcBef>
                <a:spcAft>
                  <a:spcPct val="35000"/>
                </a:spcAft>
              </a:pPr>
              <a:r>
                <a:rPr kumimoji="1" lang="ja-JP" altLang="en-US" sz="1400" b="1" kern="1200" dirty="0">
                  <a:latin typeface="HGP教科書体" panose="02020600000000000000" pitchFamily="18" charset="-128"/>
                  <a:ea typeface="HGP教科書体" panose="02020600000000000000" pitchFamily="18" charset="-128"/>
                </a:rPr>
                <a:t>・フランス・クレルモン・オーベルニュ大学への長期留学</a:t>
              </a:r>
              <a:endParaRPr kumimoji="1" lang="en-US" altLang="ja-JP" sz="1400" b="1" kern="1200" dirty="0">
                <a:latin typeface="HGP教科書体" panose="02020600000000000000" pitchFamily="18" charset="-128"/>
                <a:ea typeface="HGP教科書体" panose="02020600000000000000" pitchFamily="18" charset="-128"/>
              </a:endParaRPr>
            </a:p>
            <a:p>
              <a:pPr lvl="0" defTabSz="622300">
                <a:lnSpc>
                  <a:spcPct val="90000"/>
                </a:lnSpc>
                <a:spcBef>
                  <a:spcPct val="0"/>
                </a:spcBef>
                <a:spcAft>
                  <a:spcPct val="35000"/>
                </a:spcAft>
              </a:pPr>
              <a:r>
                <a:rPr kumimoji="1" lang="ja-JP" altLang="en-US" sz="1400" b="1" kern="1200" dirty="0">
                  <a:latin typeface="HGP教科書体" panose="02020600000000000000" pitchFamily="18" charset="-128"/>
                  <a:ea typeface="HGP教科書体" panose="02020600000000000000" pitchFamily="18" charset="-128"/>
                </a:rPr>
                <a:t>・中国中央財経大学・韓国江原大学との</a:t>
              </a:r>
              <a:r>
                <a:rPr kumimoji="1" lang="en-US" altLang="ja-JP" sz="1400" b="1" kern="1200" dirty="0">
                  <a:latin typeface="HGP教科書体" panose="02020600000000000000" pitchFamily="18" charset="-128"/>
                  <a:ea typeface="HGP教科書体" panose="02020600000000000000" pitchFamily="18" charset="-128"/>
                </a:rPr>
                <a:t>SSSV</a:t>
              </a:r>
              <a:r>
                <a:rPr kumimoji="1" lang="ja-JP" altLang="en-US" sz="1400" b="1" kern="1200" dirty="0">
                  <a:latin typeface="HGP教科書体" panose="02020600000000000000" pitchFamily="18" charset="-128"/>
                  <a:ea typeface="HGP教科書体" panose="02020600000000000000" pitchFamily="18" charset="-128"/>
                </a:rPr>
                <a:t>プログラム</a:t>
              </a:r>
            </a:p>
          </p:txBody>
        </p:sp>
      </p:grpSp>
      <p:grpSp>
        <p:nvGrpSpPr>
          <p:cNvPr id="13" name="グループ化 12"/>
          <p:cNvGrpSpPr/>
          <p:nvPr/>
        </p:nvGrpSpPr>
        <p:grpSpPr>
          <a:xfrm>
            <a:off x="6333162" y="4195424"/>
            <a:ext cx="2023243" cy="2555043"/>
            <a:chOff x="6205619" y="1481697"/>
            <a:chExt cx="2023244" cy="3111564"/>
          </a:xfrm>
        </p:grpSpPr>
        <p:sp>
          <p:nvSpPr>
            <p:cNvPr id="14" name="正方形/長方形 13"/>
            <p:cNvSpPr/>
            <p:nvPr/>
          </p:nvSpPr>
          <p:spPr>
            <a:xfrm>
              <a:off x="6205619" y="1481697"/>
              <a:ext cx="2023243" cy="3111564"/>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テキスト ボックス 14"/>
            <p:cNvSpPr txBox="1"/>
            <p:nvPr/>
          </p:nvSpPr>
          <p:spPr>
            <a:xfrm>
              <a:off x="6205619" y="1481697"/>
              <a:ext cx="2023244" cy="3111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b="1" kern="1200" dirty="0">
                  <a:latin typeface="HGP教科書体" panose="02020600000000000000" pitchFamily="18" charset="-128"/>
                  <a:ea typeface="HGP教科書体" panose="02020600000000000000" pitchFamily="18" charset="-128"/>
                </a:rPr>
                <a:t>「全学各種留学</a:t>
              </a:r>
              <a:endParaRPr kumimoji="1" lang="en-US" altLang="ja-JP" b="1" kern="1200" dirty="0">
                <a:latin typeface="HGP教科書体" panose="02020600000000000000" pitchFamily="18" charset="-128"/>
                <a:ea typeface="HGP教科書体" panose="02020600000000000000" pitchFamily="18" charset="-128"/>
              </a:endParaRPr>
            </a:p>
            <a:p>
              <a:pPr lvl="0" algn="ctr" defTabSz="622300">
                <a:lnSpc>
                  <a:spcPct val="90000"/>
                </a:lnSpc>
                <a:spcBef>
                  <a:spcPct val="0"/>
                </a:spcBef>
                <a:spcAft>
                  <a:spcPct val="35000"/>
                </a:spcAft>
              </a:pPr>
              <a:r>
                <a:rPr kumimoji="1" lang="ja-JP" altLang="en-US" b="1" kern="1200" dirty="0">
                  <a:latin typeface="HGP教科書体" panose="02020600000000000000" pitchFamily="18" charset="-128"/>
                  <a:ea typeface="HGP教科書体" panose="02020600000000000000" pitchFamily="18" charset="-128"/>
                </a:rPr>
                <a:t>制度」</a:t>
              </a:r>
            </a:p>
          </p:txBody>
        </p:sp>
      </p:grpSp>
    </p:spTree>
    <p:extLst>
      <p:ext uri="{BB962C8B-B14F-4D97-AF65-F5344CB8AC3E}">
        <p14:creationId xmlns:p14="http://schemas.microsoft.com/office/powerpoint/2010/main" val="2046007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solidFill>
                  <a:srgbClr val="002060"/>
                </a:solidFill>
                <a:latin typeface="HGP創英角ﾎﾟｯﾌﾟ体" panose="040B0A00000000000000" pitchFamily="50" charset="-128"/>
                <a:ea typeface="HGP創英角ﾎﾟｯﾌﾟ体" panose="040B0A00000000000000" pitchFamily="50" charset="-128"/>
              </a:rPr>
              <a:t>地域社会との連携</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5719970" y="1747597"/>
            <a:ext cx="2857500" cy="2143125"/>
          </a:xfrm>
          <a:prstGeom prst="rect">
            <a:avLst/>
          </a:prstGeom>
        </p:spPr>
      </p:pic>
      <p:pic>
        <p:nvPicPr>
          <p:cNvPr id="5" name="図 4"/>
          <p:cNvPicPr>
            <a:picLocks noChangeAspect="1"/>
          </p:cNvPicPr>
          <p:nvPr/>
        </p:nvPicPr>
        <p:blipFill>
          <a:blip r:embed="rId3"/>
          <a:stretch>
            <a:fillRect/>
          </a:stretch>
        </p:blipFill>
        <p:spPr>
          <a:xfrm>
            <a:off x="5273261" y="4481997"/>
            <a:ext cx="3569252" cy="2007704"/>
          </a:xfrm>
          <a:prstGeom prst="rect">
            <a:avLst/>
          </a:prstGeom>
        </p:spPr>
      </p:pic>
      <p:graphicFrame>
        <p:nvGraphicFramePr>
          <p:cNvPr id="6" name="図表 5"/>
          <p:cNvGraphicFramePr/>
          <p:nvPr>
            <p:extLst>
              <p:ext uri="{D42A27DB-BD31-4B8C-83A1-F6EECF244321}">
                <p14:modId xmlns:p14="http://schemas.microsoft.com/office/powerpoint/2010/main" val="2688833113"/>
              </p:ext>
            </p:extLst>
          </p:nvPr>
        </p:nvGraphicFramePr>
        <p:xfrm>
          <a:off x="503238" y="1079501"/>
          <a:ext cx="60960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630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454943" y="1082529"/>
            <a:ext cx="8429698" cy="954107"/>
          </a:xfrm>
          <a:prstGeom prst="rect">
            <a:avLst/>
          </a:prstGeom>
          <a:noFill/>
        </p:spPr>
        <p:txBody>
          <a:bodyPr>
            <a:spAutoFit/>
          </a:bodyPr>
          <a:lstStyle/>
          <a:p>
            <a:pPr fontAlgn="auto">
              <a:spcBef>
                <a:spcPts val="0"/>
              </a:spcBef>
              <a:spcAft>
                <a:spcPts val="0"/>
              </a:spcAft>
              <a:defRPr/>
            </a:pPr>
            <a:r>
              <a:rPr lang="ja-JP" altLang="en-US" sz="2800" b="1" dirty="0">
                <a:ln w="10541" cmpd="sng">
                  <a:solidFill>
                    <a:schemeClr val="accent1">
                      <a:shade val="88000"/>
                      <a:satMod val="110000"/>
                    </a:schemeClr>
                  </a:solidFill>
                  <a:prstDash val="solid"/>
                </a:ln>
                <a:solidFill>
                  <a:srgbClr val="000090"/>
                </a:solidFill>
                <a:latin typeface="+mn-lt"/>
                <a:ea typeface="+mn-ea"/>
              </a:rPr>
              <a:t>＊１～</a:t>
            </a:r>
            <a:r>
              <a:rPr lang="en-US" altLang="ja-JP" sz="2800" b="1" dirty="0">
                <a:ln w="10541" cmpd="sng">
                  <a:solidFill>
                    <a:schemeClr val="accent1">
                      <a:shade val="88000"/>
                      <a:satMod val="110000"/>
                    </a:schemeClr>
                  </a:solidFill>
                  <a:prstDash val="solid"/>
                </a:ln>
                <a:solidFill>
                  <a:srgbClr val="000090"/>
                </a:solidFill>
                <a:latin typeface="+mn-lt"/>
                <a:ea typeface="+mn-ea"/>
              </a:rPr>
              <a:t>4</a:t>
            </a:r>
            <a:r>
              <a:rPr lang="ja-JP" altLang="en-US" sz="2800" b="1" dirty="0">
                <a:ln w="10541" cmpd="sng">
                  <a:solidFill>
                    <a:schemeClr val="accent1">
                      <a:shade val="88000"/>
                      <a:satMod val="110000"/>
                    </a:schemeClr>
                  </a:solidFill>
                  <a:prstDash val="solid"/>
                </a:ln>
                <a:solidFill>
                  <a:srgbClr val="000090"/>
                </a:solidFill>
                <a:latin typeface="+mn-lt"/>
                <a:ea typeface="+mn-ea"/>
              </a:rPr>
              <a:t>年生向け授業　　「実践コミュニケーション」</a:t>
            </a:r>
            <a:endParaRPr lang="en-US" altLang="ja-JP" sz="2800" b="1" dirty="0">
              <a:ln w="10541" cmpd="sng">
                <a:solidFill>
                  <a:schemeClr val="accent1">
                    <a:shade val="88000"/>
                    <a:satMod val="110000"/>
                  </a:schemeClr>
                </a:solidFill>
                <a:prstDash val="solid"/>
              </a:ln>
              <a:solidFill>
                <a:srgbClr val="000090"/>
              </a:solidFill>
              <a:latin typeface="+mn-lt"/>
              <a:ea typeface="+mn-ea"/>
            </a:endParaRPr>
          </a:p>
          <a:p>
            <a:pPr fontAlgn="auto">
              <a:spcBef>
                <a:spcPts val="0"/>
              </a:spcBef>
              <a:spcAft>
                <a:spcPts val="0"/>
              </a:spcAft>
              <a:defRPr/>
            </a:pPr>
            <a:r>
              <a:rPr lang="ja-JP" altLang="en-US" sz="2800" b="1" dirty="0">
                <a:ln w="10541" cmpd="sng">
                  <a:solidFill>
                    <a:schemeClr val="accent1">
                      <a:shade val="88000"/>
                      <a:satMod val="110000"/>
                    </a:schemeClr>
                  </a:solidFill>
                  <a:prstDash val="solid"/>
                </a:ln>
                <a:solidFill>
                  <a:srgbClr val="000090"/>
                </a:solidFill>
                <a:latin typeface="+mn-lt"/>
                <a:ea typeface="+mn-ea"/>
              </a:rPr>
              <a:t>＊「各国経済・ビジネス事情 </a:t>
            </a:r>
            <a:r>
              <a:rPr lang="en-US" altLang="ja-JP" sz="2800" b="1" dirty="0">
                <a:ln w="10541" cmpd="sng">
                  <a:solidFill>
                    <a:schemeClr val="accent1">
                      <a:shade val="88000"/>
                      <a:satMod val="110000"/>
                    </a:schemeClr>
                  </a:solidFill>
                  <a:prstDash val="solid"/>
                </a:ln>
                <a:solidFill>
                  <a:srgbClr val="000090"/>
                </a:solidFill>
                <a:latin typeface="+mn-lt"/>
                <a:ea typeface="+mn-ea"/>
              </a:rPr>
              <a:t>in English</a:t>
            </a:r>
            <a:r>
              <a:rPr lang="ja-JP" altLang="en-US" sz="2800" b="1" dirty="0">
                <a:ln w="10541" cmpd="sng">
                  <a:solidFill>
                    <a:schemeClr val="accent1">
                      <a:shade val="88000"/>
                      <a:satMod val="110000"/>
                    </a:schemeClr>
                  </a:solidFill>
                  <a:prstDash val="solid"/>
                </a:ln>
                <a:solidFill>
                  <a:srgbClr val="000090"/>
                </a:solidFill>
                <a:latin typeface="+mn-lt"/>
                <a:ea typeface="+mn-ea"/>
              </a:rPr>
              <a:t>」</a:t>
            </a:r>
            <a:endParaRPr lang="en-US" altLang="ja-JP" sz="2800" b="1" dirty="0">
              <a:ln w="10541" cmpd="sng">
                <a:solidFill>
                  <a:schemeClr val="accent1">
                    <a:shade val="88000"/>
                    <a:satMod val="110000"/>
                  </a:schemeClr>
                </a:solidFill>
                <a:prstDash val="solid"/>
              </a:ln>
              <a:solidFill>
                <a:srgbClr val="000090"/>
              </a:solidFill>
              <a:latin typeface="+mn-lt"/>
              <a:ea typeface="+mn-ea"/>
            </a:endParaRPr>
          </a:p>
        </p:txBody>
      </p:sp>
      <p:sp>
        <p:nvSpPr>
          <p:cNvPr id="4099" name="正方形/長方形 20"/>
          <p:cNvSpPr>
            <a:spLocks noChangeArrowheads="1"/>
          </p:cNvSpPr>
          <p:nvPr/>
        </p:nvSpPr>
        <p:spPr bwMode="auto">
          <a:xfrm>
            <a:off x="2478088" y="3405188"/>
            <a:ext cx="3768725"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endParaRPr lang="ja-JP" altLang="en-US"/>
          </a:p>
        </p:txBody>
      </p:sp>
      <p:sp>
        <p:nvSpPr>
          <p:cNvPr id="2" name="タイトル 1"/>
          <p:cNvSpPr>
            <a:spLocks noGrp="1"/>
          </p:cNvSpPr>
          <p:nvPr>
            <p:ph type="title"/>
          </p:nvPr>
        </p:nvSpPr>
        <p:spPr>
          <a:xfrm>
            <a:off x="457200" y="274638"/>
            <a:ext cx="8229600" cy="423862"/>
          </a:xfrm>
        </p:spPr>
        <p:txBody>
          <a:bodyPr rtlCol="0">
            <a:normAutofit fontScale="90000"/>
          </a:bodyPr>
          <a:lstStyle/>
          <a:p>
            <a:pPr algn="l" eaLnBrk="1" fontAlgn="auto" hangingPunct="1">
              <a:spcAft>
                <a:spcPts val="0"/>
              </a:spcAft>
              <a:defRPr/>
            </a:pPr>
            <a:r>
              <a:rPr lang="ja-JP" altLang="en-US" b="1" dirty="0">
                <a:solidFill>
                  <a:srgbClr val="002060"/>
                </a:solidFill>
                <a:latin typeface="HGP創英角ﾎﾟｯﾌﾟ体" panose="040B0A00000000000000" pitchFamily="50" charset="-128"/>
                <a:ea typeface="HGP創英角ﾎﾟｯﾌﾟ体" panose="040B0A00000000000000" pitchFamily="50" charset="-128"/>
              </a:rPr>
              <a:t>実践型講義の開設</a:t>
            </a:r>
          </a:p>
        </p:txBody>
      </p:sp>
      <p:graphicFrame>
        <p:nvGraphicFramePr>
          <p:cNvPr id="3" name="図表 2"/>
          <p:cNvGraphicFramePr/>
          <p:nvPr>
            <p:extLst>
              <p:ext uri="{D42A27DB-BD31-4B8C-83A1-F6EECF244321}">
                <p14:modId xmlns:p14="http://schemas.microsoft.com/office/powerpoint/2010/main" val="3839795082"/>
              </p:ext>
            </p:extLst>
          </p:nvPr>
        </p:nvGraphicFramePr>
        <p:xfrm>
          <a:off x="648192" y="1897063"/>
          <a:ext cx="7924800" cy="4329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正方形/長方形 3"/>
          <p:cNvSpPr/>
          <p:nvPr/>
        </p:nvSpPr>
        <p:spPr>
          <a:xfrm>
            <a:off x="659359" y="5896806"/>
            <a:ext cx="7620492" cy="660400"/>
          </a:xfrm>
          <a:prstGeom prst="rect">
            <a:avLst/>
          </a:prstGeom>
          <a:gradFill rotWithShape="0">
            <a:gsLst>
              <a:gs pos="0">
                <a:srgbClr val="FBEAC7">
                  <a:alpha val="0"/>
                </a:srgbClr>
              </a:gs>
              <a:gs pos="17999">
                <a:srgbClr val="FEE7F2"/>
              </a:gs>
              <a:gs pos="36000">
                <a:srgbClr val="FAC77D"/>
              </a:gs>
              <a:gs pos="61000">
                <a:srgbClr val="FBA97D"/>
              </a:gs>
              <a:gs pos="82001">
                <a:srgbClr val="FBD49C"/>
              </a:gs>
              <a:gs pos="100000">
                <a:srgbClr val="FEE7F2"/>
              </a:gs>
            </a:gsLst>
            <a:lin ang="16200000" scaled="0"/>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11352" tIns="111352" rIns="111351" bIns="111351" numCol="1" spcCol="1270" rtlCol="0" anchor="ctr" anchorCtr="0">
            <a:noAutofit/>
          </a:bodyPr>
          <a:lstStyle/>
          <a:p>
            <a:pPr algn="ctr" defTabSz="533400">
              <a:lnSpc>
                <a:spcPts val="1000"/>
              </a:lnSpc>
              <a:spcBef>
                <a:spcPct val="0"/>
              </a:spcBef>
              <a:spcAft>
                <a:spcPct val="35000"/>
              </a:spcAft>
            </a:pPr>
            <a:r>
              <a:rPr kumimoji="1" lang="ja-JP" altLang="en-US" sz="1400" kern="12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地元協力企業</a:t>
            </a:r>
            <a:endParaRPr kumimoji="1" lang="en-US" altLang="ja-JP" sz="1400" kern="1200" dirty="0">
              <a:solidFill>
                <a:schemeClr val="accent4">
                  <a:lumMod val="75000"/>
                </a:schemeClr>
              </a:solidFill>
              <a:latin typeface="HGP創英角ﾎﾟｯﾌﾟ体" panose="040B0A00000000000000" pitchFamily="50" charset="-128"/>
              <a:ea typeface="HGP創英角ﾎﾟｯﾌﾟ体" panose="040B0A00000000000000" pitchFamily="50" charset="-128"/>
            </a:endParaRPr>
          </a:p>
          <a:p>
            <a:pPr algn="ctr" defTabSz="533400">
              <a:lnSpc>
                <a:spcPts val="1000"/>
              </a:lnSpc>
              <a:spcAft>
                <a:spcPct val="35000"/>
              </a:spcAft>
            </a:pPr>
            <a:r>
              <a:rPr lang="ja-JP" altLang="en-US"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ナカシマプロペラ、はるやま商事</a:t>
            </a:r>
            <a:r>
              <a:rPr lang="en-US" altLang="ja-JP"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a:t>
            </a:r>
            <a:r>
              <a:rPr lang="ja-JP" altLang="en-US"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株</a:t>
            </a:r>
            <a:r>
              <a:rPr lang="en-US" altLang="ja-JP"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a:t>
            </a:r>
            <a:r>
              <a:rPr lang="ja-JP" altLang="en-US" sz="1400" dirty="0" err="1">
                <a:solidFill>
                  <a:schemeClr val="accent4">
                    <a:lumMod val="75000"/>
                  </a:schemeClr>
                </a:solidFill>
                <a:latin typeface="HGP創英角ﾎﾟｯﾌﾟ体" panose="040B0A00000000000000" pitchFamily="50" charset="-128"/>
                <a:ea typeface="HGP創英角ﾎﾟｯﾌﾟ体" panose="040B0A00000000000000" pitchFamily="50" charset="-128"/>
              </a:rPr>
              <a:t>、</a:t>
            </a:r>
            <a:r>
              <a:rPr lang="en-US" altLang="ja-JP"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a:t>
            </a:r>
            <a:r>
              <a:rPr lang="ja-JP" altLang="en-US"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株</a:t>
            </a:r>
            <a:r>
              <a:rPr lang="en-US" altLang="ja-JP"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a:t>
            </a:r>
            <a:r>
              <a:rPr lang="ja-JP" altLang="en-US"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ザグザグ、</a:t>
            </a:r>
            <a:r>
              <a:rPr lang="en-US" altLang="ja-JP"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a:t>
            </a:r>
            <a:r>
              <a:rPr lang="ja-JP" altLang="en-US"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株</a:t>
            </a:r>
            <a:r>
              <a:rPr lang="en-US" altLang="ja-JP"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a:t>
            </a:r>
            <a:r>
              <a:rPr lang="ja-JP" altLang="en-US" sz="1400" dirty="0">
                <a:solidFill>
                  <a:schemeClr val="accent4">
                    <a:lumMod val="75000"/>
                  </a:schemeClr>
                </a:solidFill>
                <a:latin typeface="HGP創英角ﾎﾟｯﾌﾟ体" panose="040B0A00000000000000" pitchFamily="50" charset="-128"/>
                <a:ea typeface="HGP創英角ﾎﾟｯﾌﾟ体" panose="040B0A00000000000000" pitchFamily="50" charset="-128"/>
              </a:rPr>
              <a:t>富士通岡山システムエンジニアリング等</a:t>
            </a:r>
          </a:p>
          <a:p>
            <a:pPr algn="ctr" defTabSz="533400">
              <a:lnSpc>
                <a:spcPts val="1000"/>
              </a:lnSpc>
              <a:spcBef>
                <a:spcPct val="0"/>
              </a:spcBef>
              <a:spcAft>
                <a:spcPct val="35000"/>
              </a:spcAft>
            </a:pPr>
            <a:endParaRPr kumimoji="1" lang="ja-JP" altLang="en-US" sz="1200" kern="1200" dirty="0">
              <a:solidFill>
                <a:schemeClr val="accent6">
                  <a:lumMod val="75000"/>
                </a:schemeClr>
              </a:solidFill>
            </a:endParaRPr>
          </a:p>
        </p:txBody>
      </p:sp>
    </p:spTree>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ppt_1</Template>
  <TotalTime>1271</TotalTime>
  <Words>997</Words>
  <Application>Microsoft Macintosh PowerPoint</Application>
  <PresentationFormat>画面に合わせる (4:3)</PresentationFormat>
  <Paragraphs>126</Paragraphs>
  <Slides>14</Slides>
  <Notes>3</Notes>
  <HiddenSlides>0</HiddenSlides>
  <MMClips>1</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14</vt:i4>
      </vt:variant>
    </vt:vector>
  </HeadingPairs>
  <TitlesOfParts>
    <vt:vector size="24" baseType="lpstr">
      <vt:lpstr>HGP教科書体</vt:lpstr>
      <vt:lpstr>HGP創英角ﾎﾟｯﾌﾟ体</vt:lpstr>
      <vt:lpstr>HGS創英角ﾎﾟｯﾌﾟ体</vt:lpstr>
      <vt:lpstr>メイリオ</vt:lpstr>
      <vt:lpstr>Arial</vt:lpstr>
      <vt:lpstr>Calibri</vt:lpstr>
      <vt:lpstr>Calibri Light</vt:lpstr>
      <vt:lpstr>Wingdings</vt:lpstr>
      <vt:lpstr>1_Office テーマ</vt:lpstr>
      <vt:lpstr>Office テーマ</vt:lpstr>
      <vt:lpstr>岡山大学経済学部 WEBオープンキャンパス</vt:lpstr>
      <vt:lpstr>岡山大学経済学部の沿革</vt:lpstr>
      <vt:lpstr>岡山大学経済学部で何を学ぶことができるか</vt:lpstr>
      <vt:lpstr>専門教育（昼間コース） </vt:lpstr>
      <vt:lpstr>専門教育（夜間主コース） </vt:lpstr>
      <vt:lpstr>データサイエンス教育</vt:lpstr>
      <vt:lpstr>海外留学制度の構築と推進</vt:lpstr>
      <vt:lpstr>地域社会との連携</vt:lpstr>
      <vt:lpstr>実践型講義の開設</vt:lpstr>
      <vt:lpstr>学生一人一人と向き合う 指導体制の展開</vt:lpstr>
      <vt:lpstr>経済学部アドミッションポリシー  　岡山大学経済学部は、以下のような学生がそれぞれの個性を生かしながら学び、将来の進路・目標を考えてゆくことを期待します。</vt:lpstr>
      <vt:lpstr>経済学部生進路状況</vt:lpstr>
      <vt:lpstr>経済学部生進路状況（II）</vt:lpstr>
      <vt:lpstr>岡山大学の緑溢れ、広いキャンパスで お会いしましょう！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田口 雅弘</dc:creator>
  <cp:lastModifiedBy>田口 雅弘</cp:lastModifiedBy>
  <cp:revision>214</cp:revision>
  <dcterms:created xsi:type="dcterms:W3CDTF">2015-05-24T10:45:27Z</dcterms:created>
  <dcterms:modified xsi:type="dcterms:W3CDTF">2021-08-12T07:49:40Z</dcterms:modified>
</cp:coreProperties>
</file>